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90" r:id="rId4"/>
    <p:sldMasterId id="2147483702" r:id="rId5"/>
    <p:sldMasterId id="2147483715" r:id="rId6"/>
  </p:sldMasterIdLst>
  <p:notesMasterIdLst>
    <p:notesMasterId r:id="rId24"/>
  </p:notesMasterIdLst>
  <p:sldIdLst>
    <p:sldId id="298" r:id="rId7"/>
    <p:sldId id="294" r:id="rId8"/>
    <p:sldId id="296" r:id="rId9"/>
    <p:sldId id="297" r:id="rId10"/>
    <p:sldId id="286" r:id="rId11"/>
    <p:sldId id="299" r:id="rId12"/>
    <p:sldId id="261" r:id="rId13"/>
    <p:sldId id="278" r:id="rId14"/>
    <p:sldId id="276" r:id="rId15"/>
    <p:sldId id="263" r:id="rId16"/>
    <p:sldId id="295" r:id="rId17"/>
    <p:sldId id="280" r:id="rId18"/>
    <p:sldId id="288" r:id="rId19"/>
    <p:sldId id="269" r:id="rId20"/>
    <p:sldId id="285" r:id="rId21"/>
    <p:sldId id="258" r:id="rId22"/>
    <p:sldId id="300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74" autoAdjust="0"/>
  </p:normalViewPr>
  <p:slideViewPr>
    <p:cSldViewPr>
      <p:cViewPr>
        <p:scale>
          <a:sx n="40" d="100"/>
          <a:sy n="40" d="100"/>
        </p:scale>
        <p:origin x="-3600" y="-1674"/>
      </p:cViewPr>
      <p:guideLst>
        <p:guide orient="horz" pos="2160"/>
        <p:guide orient="horz" pos="1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28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515F3-EF21-4AAB-B8EF-924E5E2D5C9C}" type="doc">
      <dgm:prSet loTypeId="urn:microsoft.com/office/officeart/2005/8/layout/balance1" loCatId="relationship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9EC864D-647F-4D51-AB65-A3B3F7E0A1F8}">
      <dgm:prSet phldrT="[Text]"/>
      <dgm:spPr/>
      <dgm:t>
        <a:bodyPr/>
        <a:lstStyle/>
        <a:p>
          <a:r>
            <a:rPr lang="es-ES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Medicamentos Huérfanos</a:t>
          </a:r>
          <a:endParaRPr lang="es-ES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5BD253-04E9-4568-8C09-1F901BF61FBC}" type="parTrans" cxnId="{CCDFA36E-F4E7-46F2-B924-5431C50C829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86C685-1062-4236-9298-93A3A3F39DFA}" type="sibTrans" cxnId="{CCDFA36E-F4E7-46F2-B924-5431C50C829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E307FD-1028-4F9B-9693-165600FBCB73}">
      <dgm:prSet phldrT="[Text]" custT="1"/>
      <dgm:spPr/>
      <dgm:t>
        <a:bodyPr/>
        <a:lstStyle/>
        <a:p>
          <a:r>
            <a:rPr lang="es-ES" sz="1000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 individualizado del uso de medicamentos huérfanos y ultra huérfanos  fuera de indicación</a:t>
          </a:r>
          <a:endParaRPr lang="es-ES" sz="1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CFDE8-5F3A-4319-86E4-1BFDBE2A83DA}" type="parTrans" cxnId="{ECF9994F-F431-4D80-9A8F-06BD1665C57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61750-059B-4272-B6C9-4A699A0473A4}" type="sibTrans" cxnId="{ECF9994F-F431-4D80-9A8F-06BD1665C577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6F9C47-E268-4970-8BF9-6182AF086B5E}">
      <dgm:prSet phldrT="[Text]" custT="1"/>
      <dgm:spPr/>
      <dgm:t>
        <a:bodyPr/>
        <a:lstStyle/>
        <a:p>
          <a:r>
            <a:rPr lang="es-ES" sz="1000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Elevado grado de cumplimiento terapéutico</a:t>
          </a:r>
          <a:endParaRPr lang="es-ES" sz="100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64E12-FA66-4592-8EBE-5AA3A637005D}" type="parTrans" cxnId="{EAE64FEC-B9F0-4895-8CE1-5A3695A3D260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16FBCA-8077-4C6B-A1D7-22B3BA783AD4}" type="sibTrans" cxnId="{EAE64FEC-B9F0-4895-8CE1-5A3695A3D260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C30C4-FCF8-44BE-80AE-2D915127440E}">
      <dgm:prSet phldrT="[Text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MEDICAMENTOS PREVALENTES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72C2F6-0C07-475C-A4E9-1CBF23107110}" type="parTrans" cxnId="{35B4DC5B-59FD-4F58-A6ED-C308BFDC4E8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5E8904-1306-42D0-9506-9AE6DF0B2A92}" type="sibTrans" cxnId="{35B4DC5B-59FD-4F58-A6ED-C308BFDC4E88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D97695-4419-46E5-8DBC-50015F4B44A0}">
      <dgm:prSet phldrT="[Text]"/>
      <dgm:spPr/>
      <dgm:t>
        <a:bodyPr/>
        <a:lstStyle/>
        <a:p>
          <a:r>
            <a:rPr lang="es-ES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indiscriminado fuera de indicación</a:t>
          </a:r>
          <a:endParaRPr lang="es-ES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B96093-1731-46AF-ADB2-98E53F711439}" type="parTrans" cxnId="{0B579340-63FC-442B-9FC9-6B1563E61A8C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1954A8-98D2-4B3B-A248-9882080E96B0}" type="sibTrans" cxnId="{0B579340-63FC-442B-9FC9-6B1563E61A8C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97E71C-0EC8-4E31-96A9-E9C490363246}">
      <dgm:prSet phldrT="[Text]"/>
      <dgm:spPr/>
      <dgm:t>
        <a:bodyPr/>
        <a:lstStyle/>
        <a:p>
          <a:r>
            <a:rPr lang="es-ES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50% de los fármacos que se depositan en los puntos SIGRE no están caducados*.</a:t>
          </a:r>
          <a:endParaRPr lang="es-ES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78FE48-B478-4B28-9FB8-BE7F69BDCC23}" type="parTrans" cxnId="{662F676F-5FAC-4EBA-9CC5-7CD6B326966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F2F0A-F723-4CEB-A99A-E2799545B98F}" type="sibTrans" cxnId="{662F676F-5FAC-4EBA-9CC5-7CD6B326966B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BED01-EBE9-4B93-BFFD-99ABD0680D92}">
      <dgm:prSet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 25% del </a:t>
          </a:r>
          <a:r>
            <a:rPr lang="es-ES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</a:t>
          </a:r>
          <a:r>
            <a: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los envases depositados está completo y en perfecto estado*</a:t>
          </a:r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F15CD7-9F8B-4DA6-8B26-5C4FC60EF1E5}" type="parTrans" cxnId="{92DF9FF0-2F15-4B2D-8099-34B178BB67A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D754E9-43E2-4381-AFE2-D1DD63DE4896}" type="sibTrans" cxnId="{92DF9FF0-2F15-4B2D-8099-34B178BB67A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8261B1-4905-4C82-97C5-87B0AB7ACE33}">
      <dgm:prSet custT="1"/>
      <dgm:spPr/>
      <dgm:t>
        <a:bodyPr/>
        <a:lstStyle/>
        <a:p>
          <a:r>
            <a:rPr lang="es-ES" sz="1050" b="1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Elevado coste anual  de los tratamientos debido al incumplimiento terapéutico</a:t>
          </a:r>
          <a:endParaRPr lang="es-ES" sz="1050" b="1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88F8CF-1E14-4E14-AA7F-E2788C4F3B3B}" type="parTrans" cxnId="{2D956715-08AB-47E6-82EC-F6B74CA50F8D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2A7F4E-4F7B-44E1-BBB7-FB12BA1FBF0E}" type="sibTrans" cxnId="{2D956715-08AB-47E6-82EC-F6B74CA50F8D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14CA21-3B8C-4A93-875D-2B16EC68FEE0}">
      <dgm:prSet/>
      <dgm:spPr/>
      <dgm:t>
        <a:bodyPr/>
        <a:lstStyle/>
        <a:p>
          <a:endParaRPr lang="es-E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DBB10-03D4-4F34-87D0-1823C3A98D31}" type="parTrans" cxnId="{5FC6D06A-9A9C-4893-99E6-E5FCC1F3B54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5D999-9227-4956-8E63-3F8A355011BB}" type="sibTrans" cxnId="{5FC6D06A-9A9C-4893-99E6-E5FCC1F3B54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B83FD-EAC6-924E-91D0-9B723D2AD0B6}">
      <dgm:prSet custT="1"/>
      <dgm:spPr/>
      <dgm:t>
        <a:bodyPr/>
        <a:lstStyle/>
        <a:p>
          <a:endParaRPr lang="es-ES" sz="105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8DC34-4958-5341-B306-48DF3E0C6DE0}" type="parTrans" cxnId="{E1ABCF86-7BD6-F24A-8A34-AE1E22480330}">
      <dgm:prSet/>
      <dgm:spPr/>
      <dgm:t>
        <a:bodyPr/>
        <a:lstStyle/>
        <a:p>
          <a:endParaRPr lang="es-ES"/>
        </a:p>
      </dgm:t>
    </dgm:pt>
    <dgm:pt modelId="{C91348E5-E454-3D4C-94E1-DC23A7D7966F}" type="sibTrans" cxnId="{E1ABCF86-7BD6-F24A-8A34-AE1E22480330}">
      <dgm:prSet/>
      <dgm:spPr/>
      <dgm:t>
        <a:bodyPr/>
        <a:lstStyle/>
        <a:p>
          <a:endParaRPr lang="es-ES"/>
        </a:p>
      </dgm:t>
    </dgm:pt>
    <dgm:pt modelId="{06E5CECD-D6F4-485E-9B9B-4002864A9991}" type="pres">
      <dgm:prSet presAssocID="{B58515F3-EF21-4AAB-B8EF-924E5E2D5C9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8954E-CB78-44A2-8BE2-48FB04A097B6}" type="pres">
      <dgm:prSet presAssocID="{B58515F3-EF21-4AAB-B8EF-924E5E2D5C9C}" presName="dummyMaxCanvas" presStyleCnt="0"/>
      <dgm:spPr/>
    </dgm:pt>
    <dgm:pt modelId="{09891C8B-6166-4D31-B2B5-4B61A5F7103E}" type="pres">
      <dgm:prSet presAssocID="{B58515F3-EF21-4AAB-B8EF-924E5E2D5C9C}" presName="parentComposite" presStyleCnt="0"/>
      <dgm:spPr/>
    </dgm:pt>
    <dgm:pt modelId="{3930390F-B331-4ABC-86EE-956729DAF099}" type="pres">
      <dgm:prSet presAssocID="{B58515F3-EF21-4AAB-B8EF-924E5E2D5C9C}" presName="parent1" presStyleLbl="alignAccFollowNode1" presStyleIdx="0" presStyleCnt="4" custAng="21171361" custLinFactY="39661" custLinFactNeighborX="-3045" custLinFactNeighborY="1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39D3DA7-53D2-4169-BD56-F033646BB9D1}" type="pres">
      <dgm:prSet presAssocID="{B58515F3-EF21-4AAB-B8EF-924E5E2D5C9C}" presName="parent2" presStyleLbl="alignAccFollowNode1" presStyleIdx="1" presStyleCnt="4" custAng="21201276" custLinFactNeighborX="-489" custLinFactNeighborY="19631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3FFA2AF-854A-402F-ACF0-6C1F44396A55}" type="pres">
      <dgm:prSet presAssocID="{B58515F3-EF21-4AAB-B8EF-924E5E2D5C9C}" presName="childrenComposite" presStyleCnt="0"/>
      <dgm:spPr/>
    </dgm:pt>
    <dgm:pt modelId="{AA601E57-6915-493C-875F-56E862CB0298}" type="pres">
      <dgm:prSet presAssocID="{B58515F3-EF21-4AAB-B8EF-924E5E2D5C9C}" presName="dummyMaxCanvas_ChildArea" presStyleCnt="0"/>
      <dgm:spPr/>
    </dgm:pt>
    <dgm:pt modelId="{D9CA0664-AC89-4A25-8A11-51D96C5AE554}" type="pres">
      <dgm:prSet presAssocID="{B58515F3-EF21-4AAB-B8EF-924E5E2D5C9C}" presName="fulcrum" presStyleLbl="alignAccFollowNode1" presStyleIdx="2" presStyleCnt="4"/>
      <dgm:spPr/>
    </dgm:pt>
    <dgm:pt modelId="{055365C8-7C45-499A-A80D-1F2517D1AE9A}" type="pres">
      <dgm:prSet presAssocID="{B58515F3-EF21-4AAB-B8EF-924E5E2D5C9C}" presName="balance_24" presStyleLbl="alignAccFollowNode1" presStyleIdx="3" presStyleCnt="4" custScaleX="169569" custScaleY="71358">
        <dgm:presLayoutVars>
          <dgm:bulletEnabled val="1"/>
        </dgm:presLayoutVars>
      </dgm:prSet>
      <dgm:spPr/>
    </dgm:pt>
    <dgm:pt modelId="{19D54FF9-5DB5-49C8-98E3-4292DBFCDA4A}" type="pres">
      <dgm:prSet presAssocID="{B58515F3-EF21-4AAB-B8EF-924E5E2D5C9C}" presName="right_24_1" presStyleLbl="node1" presStyleIdx="0" presStyleCnt="6" custScaleX="142976" custLinFactNeighborX="-1076" custLinFactNeighborY="-1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6AF51-183B-4B93-9747-64D69F2056B1}" type="pres">
      <dgm:prSet presAssocID="{B58515F3-EF21-4AAB-B8EF-924E5E2D5C9C}" presName="right_24_2" presStyleLbl="node1" presStyleIdx="1" presStyleCnt="6" custScaleX="143220" custLinFactNeighborX="-1076" custLinFactNeighborY="-1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AEB0C-085D-4F0D-BD7D-4036DBF96085}" type="pres">
      <dgm:prSet presAssocID="{B58515F3-EF21-4AAB-B8EF-924E5E2D5C9C}" presName="right_24_3" presStyleLbl="node1" presStyleIdx="2" presStyleCnt="6" custScaleX="141224" custLinFactNeighborX="-1558" custLinFactNeighborY="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6304F-6F2F-45F0-92F0-5856E79D63B6}" type="pres">
      <dgm:prSet presAssocID="{B58515F3-EF21-4AAB-B8EF-924E5E2D5C9C}" presName="right_24_4" presStyleLbl="node1" presStyleIdx="3" presStyleCnt="6" custScaleX="140485" custScaleY="107995" custLinFactNeighborX="-2040" custLinFactNeighborY="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AF2B9-FF6C-4910-9881-B4DBB54F07CB}" type="pres">
      <dgm:prSet presAssocID="{B58515F3-EF21-4AAB-B8EF-924E5E2D5C9C}" presName="left_24_1" presStyleLbl="node1" presStyleIdx="4" presStyleCnt="6" custScaleX="128168" custLinFactNeighborY="-1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C0400-0545-463E-9325-5FA8763E7068}" type="pres">
      <dgm:prSet presAssocID="{B58515F3-EF21-4AAB-B8EF-924E5E2D5C9C}" presName="left_24_2" presStyleLbl="node1" presStyleIdx="5" presStyleCnt="6" custScaleX="125891" custLinFactNeighborX="-1076" custLinFactNeighborY="-1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E8BFA-C66B-7A4F-8824-9203FD906BB2}" type="presOf" srcId="{B58515F3-EF21-4AAB-B8EF-924E5E2D5C9C}" destId="{06E5CECD-D6F4-485E-9B9B-4002864A9991}" srcOrd="0" destOrd="0" presId="urn:microsoft.com/office/officeart/2005/8/layout/balance1"/>
    <dgm:cxn modelId="{92DF9FF0-2F15-4B2D-8099-34B178BB67AE}" srcId="{D2AC30C4-FCF8-44BE-80AE-2D915127440E}" destId="{D96BED01-EBE9-4B93-BFFD-99ABD0680D92}" srcOrd="2" destOrd="0" parTransId="{C0F15CD7-9F8B-4DA6-8B26-5C4FC60EF1E5}" sibTransId="{D1D754E9-43E2-4381-AFE2-D1DD63DE4896}"/>
    <dgm:cxn modelId="{CCDFA36E-F4E7-46F2-B924-5431C50C8292}" srcId="{B58515F3-EF21-4AAB-B8EF-924E5E2D5C9C}" destId="{79EC864D-647F-4D51-AB65-A3B3F7E0A1F8}" srcOrd="0" destOrd="0" parTransId="{C25BD253-04E9-4568-8C09-1F901BF61FBC}" sibTransId="{2E86C685-1062-4236-9298-93A3A3F39DFA}"/>
    <dgm:cxn modelId="{5F04DCAC-7F6B-754D-A215-B120AB0B72AB}" type="presOf" srcId="{16D97695-4419-46E5-8DBC-50015F4B44A0}" destId="{19D54FF9-5DB5-49C8-98E3-4292DBFCDA4A}" srcOrd="0" destOrd="0" presId="urn:microsoft.com/office/officeart/2005/8/layout/balance1"/>
    <dgm:cxn modelId="{5271F188-E010-DF4D-A8B0-0C336AFF4247}" type="presOf" srcId="{B86F9C47-E268-4970-8BF9-6182AF086B5E}" destId="{8F4C0400-0545-463E-9325-5FA8763E7068}" srcOrd="0" destOrd="0" presId="urn:microsoft.com/office/officeart/2005/8/layout/balance1"/>
    <dgm:cxn modelId="{35B4DC5B-59FD-4F58-A6ED-C308BFDC4E88}" srcId="{B58515F3-EF21-4AAB-B8EF-924E5E2D5C9C}" destId="{D2AC30C4-FCF8-44BE-80AE-2D915127440E}" srcOrd="1" destOrd="0" parTransId="{3B72C2F6-0C07-475C-A4E9-1CBF23107110}" sibTransId="{955E8904-1306-42D0-9506-9AE6DF0B2A92}"/>
    <dgm:cxn modelId="{662F676F-5FAC-4EBA-9CC5-7CD6B326966B}" srcId="{D2AC30C4-FCF8-44BE-80AE-2D915127440E}" destId="{6897E71C-0EC8-4E31-96A9-E9C490363246}" srcOrd="1" destOrd="0" parTransId="{CA78FE48-B478-4B28-9FB8-BE7F69BDCC23}" sibTransId="{793F2F0A-F723-4CEB-A99A-E2799545B98F}"/>
    <dgm:cxn modelId="{CF848E03-A10B-2545-91DE-BA7F48B4B6D3}" type="presOf" srcId="{6897E71C-0EC8-4E31-96A9-E9C490363246}" destId="{DA86AF51-183B-4B93-9747-64D69F2056B1}" srcOrd="0" destOrd="0" presId="urn:microsoft.com/office/officeart/2005/8/layout/balance1"/>
    <dgm:cxn modelId="{78920C00-01BD-B34D-AFCC-990D831F087E}" type="presOf" srcId="{79EC864D-647F-4D51-AB65-A3B3F7E0A1F8}" destId="{3930390F-B331-4ABC-86EE-956729DAF099}" srcOrd="0" destOrd="0" presId="urn:microsoft.com/office/officeart/2005/8/layout/balance1"/>
    <dgm:cxn modelId="{60B14A6E-806F-A446-9FD0-1F07E6BFF378}" type="presOf" srcId="{D2AC30C4-FCF8-44BE-80AE-2D915127440E}" destId="{439D3DA7-53D2-4169-BD56-F033646BB9D1}" srcOrd="0" destOrd="0" presId="urn:microsoft.com/office/officeart/2005/8/layout/balance1"/>
    <dgm:cxn modelId="{5FC6D06A-9A9C-4893-99E6-E5FCC1F3B543}" srcId="{D2AC30C4-FCF8-44BE-80AE-2D915127440E}" destId="{A114CA21-3B8C-4A93-875D-2B16EC68FEE0}" srcOrd="5" destOrd="0" parTransId="{8FEDBB10-03D4-4F34-87D0-1823C3A98D31}" sibTransId="{3645D999-9227-4956-8E63-3F8A355011BB}"/>
    <dgm:cxn modelId="{2D956715-08AB-47E6-82EC-F6B74CA50F8D}" srcId="{D2AC30C4-FCF8-44BE-80AE-2D915127440E}" destId="{7B8261B1-4905-4C82-97C5-87B0AB7ACE33}" srcOrd="3" destOrd="0" parTransId="{FA88F8CF-1E14-4E14-AA7F-E2788C4F3B3B}" sibTransId="{502A7F4E-4F7B-44E1-BBB7-FB12BA1FBF0E}"/>
    <dgm:cxn modelId="{78C0C4DD-31E7-3840-A424-BCE56A747E3F}" type="presOf" srcId="{7B8261B1-4905-4C82-97C5-87B0AB7ACE33}" destId="{1FD6304F-6F2F-45F0-92F0-5856E79D63B6}" srcOrd="0" destOrd="0" presId="urn:microsoft.com/office/officeart/2005/8/layout/balance1"/>
    <dgm:cxn modelId="{59B66533-E827-8541-A063-5187FB7C2547}" type="presOf" srcId="{D96BED01-EBE9-4B93-BFFD-99ABD0680D92}" destId="{E24AEB0C-085D-4F0D-BD7D-4036DBF96085}" srcOrd="0" destOrd="0" presId="urn:microsoft.com/office/officeart/2005/8/layout/balance1"/>
    <dgm:cxn modelId="{0B579340-63FC-442B-9FC9-6B1563E61A8C}" srcId="{D2AC30C4-FCF8-44BE-80AE-2D915127440E}" destId="{16D97695-4419-46E5-8DBC-50015F4B44A0}" srcOrd="0" destOrd="0" parTransId="{C5B96093-1731-46AF-ADB2-98E53F711439}" sibTransId="{851954A8-98D2-4B3B-A248-9882080E96B0}"/>
    <dgm:cxn modelId="{92BA9D1A-2686-5643-A5DC-504503F71EDB}" type="presOf" srcId="{10E307FD-1028-4F9B-9693-165600FBCB73}" destId="{7C9AF2B9-FF6C-4910-9881-B4DBB54F07CB}" srcOrd="0" destOrd="0" presId="urn:microsoft.com/office/officeart/2005/8/layout/balance1"/>
    <dgm:cxn modelId="{E1ABCF86-7BD6-F24A-8A34-AE1E22480330}" srcId="{D2AC30C4-FCF8-44BE-80AE-2D915127440E}" destId="{11EB83FD-EAC6-924E-91D0-9B723D2AD0B6}" srcOrd="4" destOrd="0" parTransId="{EBC8DC34-4958-5341-B306-48DF3E0C6DE0}" sibTransId="{C91348E5-E454-3D4C-94E1-DC23A7D7966F}"/>
    <dgm:cxn modelId="{EAE64FEC-B9F0-4895-8CE1-5A3695A3D260}" srcId="{79EC864D-647F-4D51-AB65-A3B3F7E0A1F8}" destId="{B86F9C47-E268-4970-8BF9-6182AF086B5E}" srcOrd="1" destOrd="0" parTransId="{F4064E12-FA66-4592-8EBE-5AA3A637005D}" sibTransId="{2016FBCA-8077-4C6B-A1D7-22B3BA783AD4}"/>
    <dgm:cxn modelId="{ECF9994F-F431-4D80-9A8F-06BD1665C577}" srcId="{79EC864D-647F-4D51-AB65-A3B3F7E0A1F8}" destId="{10E307FD-1028-4F9B-9693-165600FBCB73}" srcOrd="0" destOrd="0" parTransId="{EF4CFDE8-5F3A-4319-86E4-1BFDBE2A83DA}" sibTransId="{9C761750-059B-4272-B6C9-4A699A0473A4}"/>
    <dgm:cxn modelId="{28005F87-C0A9-BC44-9A6B-72824A40112A}" type="presParOf" srcId="{06E5CECD-D6F4-485E-9B9B-4002864A9991}" destId="{F148954E-CB78-44A2-8BE2-48FB04A097B6}" srcOrd="0" destOrd="0" presId="urn:microsoft.com/office/officeart/2005/8/layout/balance1"/>
    <dgm:cxn modelId="{9D05C9D7-AE25-5D47-A9D5-6CDF33941FC3}" type="presParOf" srcId="{06E5CECD-D6F4-485E-9B9B-4002864A9991}" destId="{09891C8B-6166-4D31-B2B5-4B61A5F7103E}" srcOrd="1" destOrd="0" presId="urn:microsoft.com/office/officeart/2005/8/layout/balance1"/>
    <dgm:cxn modelId="{BF4CDAFF-71D5-B543-998F-A74D330F09E8}" type="presParOf" srcId="{09891C8B-6166-4D31-B2B5-4B61A5F7103E}" destId="{3930390F-B331-4ABC-86EE-956729DAF099}" srcOrd="0" destOrd="0" presId="urn:microsoft.com/office/officeart/2005/8/layout/balance1"/>
    <dgm:cxn modelId="{99436752-FF47-B648-8980-CE19DA6D81CF}" type="presParOf" srcId="{09891C8B-6166-4D31-B2B5-4B61A5F7103E}" destId="{439D3DA7-53D2-4169-BD56-F033646BB9D1}" srcOrd="1" destOrd="0" presId="urn:microsoft.com/office/officeart/2005/8/layout/balance1"/>
    <dgm:cxn modelId="{F404CAC0-A1D3-784A-9037-7D8DE4F1B2F8}" type="presParOf" srcId="{06E5CECD-D6F4-485E-9B9B-4002864A9991}" destId="{23FFA2AF-854A-402F-ACF0-6C1F44396A55}" srcOrd="2" destOrd="0" presId="urn:microsoft.com/office/officeart/2005/8/layout/balance1"/>
    <dgm:cxn modelId="{53CDD2F2-D336-5048-B130-BEA027242653}" type="presParOf" srcId="{23FFA2AF-854A-402F-ACF0-6C1F44396A55}" destId="{AA601E57-6915-493C-875F-56E862CB0298}" srcOrd="0" destOrd="0" presId="urn:microsoft.com/office/officeart/2005/8/layout/balance1"/>
    <dgm:cxn modelId="{C07E8937-8EE6-7F4A-B148-173C22CE535E}" type="presParOf" srcId="{23FFA2AF-854A-402F-ACF0-6C1F44396A55}" destId="{D9CA0664-AC89-4A25-8A11-51D96C5AE554}" srcOrd="1" destOrd="0" presId="urn:microsoft.com/office/officeart/2005/8/layout/balance1"/>
    <dgm:cxn modelId="{6195AF87-A9D5-BC48-AF18-57469885C0B1}" type="presParOf" srcId="{23FFA2AF-854A-402F-ACF0-6C1F44396A55}" destId="{055365C8-7C45-499A-A80D-1F2517D1AE9A}" srcOrd="2" destOrd="0" presId="urn:microsoft.com/office/officeart/2005/8/layout/balance1"/>
    <dgm:cxn modelId="{D4C18D14-843C-8C4D-92EA-658836A9213D}" type="presParOf" srcId="{23FFA2AF-854A-402F-ACF0-6C1F44396A55}" destId="{19D54FF9-5DB5-49C8-98E3-4292DBFCDA4A}" srcOrd="3" destOrd="0" presId="urn:microsoft.com/office/officeart/2005/8/layout/balance1"/>
    <dgm:cxn modelId="{2AF61C78-171B-C74E-9E40-6CE7877C3A51}" type="presParOf" srcId="{23FFA2AF-854A-402F-ACF0-6C1F44396A55}" destId="{DA86AF51-183B-4B93-9747-64D69F2056B1}" srcOrd="4" destOrd="0" presId="urn:microsoft.com/office/officeart/2005/8/layout/balance1"/>
    <dgm:cxn modelId="{E3B2E953-24EE-8D4A-AC20-E10643951003}" type="presParOf" srcId="{23FFA2AF-854A-402F-ACF0-6C1F44396A55}" destId="{E24AEB0C-085D-4F0D-BD7D-4036DBF96085}" srcOrd="5" destOrd="0" presId="urn:microsoft.com/office/officeart/2005/8/layout/balance1"/>
    <dgm:cxn modelId="{52913C5D-70A8-1740-A728-B87F11CCB94D}" type="presParOf" srcId="{23FFA2AF-854A-402F-ACF0-6C1F44396A55}" destId="{1FD6304F-6F2F-45F0-92F0-5856E79D63B6}" srcOrd="6" destOrd="0" presId="urn:microsoft.com/office/officeart/2005/8/layout/balance1"/>
    <dgm:cxn modelId="{9F0C0511-CD94-EB40-BC6C-BCC9684C3069}" type="presParOf" srcId="{23FFA2AF-854A-402F-ACF0-6C1F44396A55}" destId="{7C9AF2B9-FF6C-4910-9881-B4DBB54F07CB}" srcOrd="7" destOrd="0" presId="urn:microsoft.com/office/officeart/2005/8/layout/balance1"/>
    <dgm:cxn modelId="{A22AAEB9-A866-144D-8D06-F09E5246CA2B}" type="presParOf" srcId="{23FFA2AF-854A-402F-ACF0-6C1F44396A55}" destId="{8F4C0400-0545-463E-9325-5FA8763E7068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0390F-B331-4ABC-86EE-956729DAF099}">
      <dsp:nvSpPr>
        <dsp:cNvPr id="0" name=""/>
        <dsp:cNvSpPr/>
      </dsp:nvSpPr>
      <dsp:spPr>
        <a:xfrm rot="21171361">
          <a:off x="2083981" y="1466685"/>
          <a:ext cx="1890315" cy="10501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Medicamentos Huérfanos</a:t>
          </a:r>
          <a:endParaRPr lang="es-ES" sz="16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4740" y="1497444"/>
        <a:ext cx="1828797" cy="988657"/>
      </dsp:txXfrm>
    </dsp:sp>
    <dsp:sp modelId="{439D3DA7-53D2-4169-BD56-F033646BB9D1}">
      <dsp:nvSpPr>
        <dsp:cNvPr id="0" name=""/>
        <dsp:cNvSpPr/>
      </dsp:nvSpPr>
      <dsp:spPr>
        <a:xfrm rot="21201276">
          <a:off x="4862753" y="206159"/>
          <a:ext cx="1890315" cy="10501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MEDICAMENTOS PREVALENTES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3512" y="236918"/>
        <a:ext cx="1828797" cy="988657"/>
      </dsp:txXfrm>
    </dsp:sp>
    <dsp:sp modelId="{D9CA0664-AC89-4A25-8A11-51D96C5AE554}">
      <dsp:nvSpPr>
        <dsp:cNvPr id="0" name=""/>
        <dsp:cNvSpPr/>
      </dsp:nvSpPr>
      <dsp:spPr>
        <a:xfrm>
          <a:off x="4058111" y="4463244"/>
          <a:ext cx="787631" cy="787631"/>
        </a:xfrm>
        <a:prstGeom prst="triangle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5365C8-7C45-499A-A80D-1F2517D1AE9A}">
      <dsp:nvSpPr>
        <dsp:cNvPr id="0" name=""/>
        <dsp:cNvSpPr/>
      </dsp:nvSpPr>
      <dsp:spPr>
        <a:xfrm rot="240000">
          <a:off x="2765298" y="4173075"/>
          <a:ext cx="3373257" cy="235881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D54FF9-5DB5-49C8-98E3-4292DBFCDA4A}">
      <dsp:nvSpPr>
        <dsp:cNvPr id="0" name=""/>
        <dsp:cNvSpPr/>
      </dsp:nvSpPr>
      <dsp:spPr>
        <a:xfrm rot="240000">
          <a:off x="4496201" y="3548372"/>
          <a:ext cx="2705681" cy="58982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indiscriminado fuera de indicación</a:t>
          </a:r>
          <a:endParaRPr lang="es-ES" sz="1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4994" y="3577165"/>
        <a:ext cx="2648095" cy="532241"/>
      </dsp:txXfrm>
    </dsp:sp>
    <dsp:sp modelId="{DA86AF51-183B-4B93-9747-64D69F2056B1}">
      <dsp:nvSpPr>
        <dsp:cNvPr id="0" name=""/>
        <dsp:cNvSpPr/>
      </dsp:nvSpPr>
      <dsp:spPr>
        <a:xfrm rot="240000">
          <a:off x="4546354" y="2855421"/>
          <a:ext cx="2710392" cy="58949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 50% de los fármacos que se depositan en los puntos SIGRE no están caducados*.</a:t>
          </a:r>
          <a:endParaRPr lang="es-ES" sz="9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5131" y="2884198"/>
        <a:ext cx="2652838" cy="531944"/>
      </dsp:txXfrm>
    </dsp:sp>
    <dsp:sp modelId="{E24AEB0C-085D-4F0D-BD7D-4036DBF96085}">
      <dsp:nvSpPr>
        <dsp:cNvPr id="0" name=""/>
        <dsp:cNvSpPr/>
      </dsp:nvSpPr>
      <dsp:spPr>
        <a:xfrm rot="240000">
          <a:off x="4608893" y="2188671"/>
          <a:ext cx="2671855" cy="59219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 25% del </a:t>
          </a:r>
          <a:r>
            <a:rPr lang="es-ES" sz="9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total</a:t>
          </a:r>
          <a:r>
            <a:rPr lang="es-ES" sz="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los envases depositados está completo y en perfecto estado*</a:t>
          </a:r>
          <a:endParaRPr lang="es-ES" sz="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7801" y="2217579"/>
        <a:ext cx="2614039" cy="534376"/>
      </dsp:txXfrm>
    </dsp:sp>
    <dsp:sp modelId="{1FD6304F-6F2F-45F0-92F0-5856E79D63B6}">
      <dsp:nvSpPr>
        <dsp:cNvPr id="0" name=""/>
        <dsp:cNvSpPr/>
      </dsp:nvSpPr>
      <dsp:spPr>
        <a:xfrm rot="240000">
          <a:off x="4661486" y="1454521"/>
          <a:ext cx="2653211" cy="65577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Elevado coste anual  de los tratamientos debido al incumplimiento terapéutico</a:t>
          </a:r>
          <a:endParaRPr lang="es-ES" sz="105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3498" y="1486533"/>
        <a:ext cx="2589187" cy="591755"/>
      </dsp:txXfrm>
    </dsp:sp>
    <dsp:sp modelId="{7C9AF2B9-FF6C-4910-9881-B4DBB54F07CB}">
      <dsp:nvSpPr>
        <dsp:cNvPr id="0" name=""/>
        <dsp:cNvSpPr/>
      </dsp:nvSpPr>
      <dsp:spPr>
        <a:xfrm rot="240000">
          <a:off x="1929316" y="3349345"/>
          <a:ext cx="2419784" cy="609819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Control individualizado del uso de medicamentos huérfanos y ultra huérfanos  fuera de indicación</a:t>
          </a:r>
          <a:endParaRPr lang="es-ES" sz="1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9085" y="3379114"/>
        <a:ext cx="2360246" cy="550281"/>
      </dsp:txXfrm>
    </dsp:sp>
    <dsp:sp modelId="{8F4C0400-0545-463E-9325-5FA8763E7068}">
      <dsp:nvSpPr>
        <dsp:cNvPr id="0" name=""/>
        <dsp:cNvSpPr/>
      </dsp:nvSpPr>
      <dsp:spPr>
        <a:xfrm rot="240000">
          <a:off x="1983183" y="2654692"/>
          <a:ext cx="2375822" cy="61289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noProof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Elevado grado de cumplimiento terapéutico</a:t>
          </a:r>
          <a:endParaRPr lang="es-ES" sz="1000" b="1" kern="1200" noProof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2" y="2684611"/>
        <a:ext cx="2315984" cy="55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CA6B7DB3-D6AB-45D1-A85A-0FA7027A13EF}" type="datetimeFigureOut">
              <a:rPr lang="es-ES" altLang="en-US"/>
              <a:pPr/>
              <a:t>25/02/2016</a:t>
            </a:fld>
            <a:endParaRPr lang="es-ES" alt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2D57473D-CAA5-4956-94FA-7A1A3E395076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3729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1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34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1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7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2176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967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39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063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68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507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734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22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92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85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113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4287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9159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832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873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035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28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28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30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87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98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3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5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3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51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1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4CA876-5617-41C5-9B99-84CD3F630A00}" type="datetimeFigureOut">
              <a:rPr lang="es-ES" altLang="en-US"/>
              <a:pPr/>
              <a:t>25/02/2016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39CFB7-4BFC-4E8A-B75A-1B6E12742B51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8916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5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5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7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9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4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34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6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0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A5DAD1-3623-46EE-AB0B-B2278F6C321D}" type="datetimeFigureOut">
              <a:rPr lang="es-ES" altLang="en-US"/>
              <a:pPr/>
              <a:t>25/02/2016</a:t>
            </a:fld>
            <a:endParaRPr lang="es-E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D25991-9188-4D15-88DB-327956DFABA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07834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4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0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6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6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91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2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6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23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785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53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7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222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7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omb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19638"/>
            <a:ext cx="413226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ond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6506" r="5920" b="122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traz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046413"/>
            <a:ext cx="877728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4813"/>
            <a:ext cx="41338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und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0275"/>
            <a:ext cx="3309937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4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953735"/>
          </a:solidFill>
          <a:latin typeface="Tahoma"/>
          <a:ea typeface="ヒラギノ角ゴ Pro W3" charset="-128"/>
          <a:cs typeface="Tahom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Tahom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Tahom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Tahom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Tahom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Tahoma"/>
          <a:ea typeface="ヒラギノ角ゴ Pro W3" charset="-128"/>
          <a:cs typeface="Tahom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11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10 Imagen" descr="cabecera2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"/>
            <a:stretch>
              <a:fillRect/>
            </a:stretch>
          </p:blipFill>
          <p:spPr bwMode="auto">
            <a:xfrm>
              <a:off x="0" y="0"/>
              <a:ext cx="9144000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5" descr="logo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02" y="505542"/>
              <a:ext cx="2000264" cy="83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7 Imagen" descr="pi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5016"/>
              <a:ext cx="9144000" cy="114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9 Imagen" descr="pie_mundo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66"/>
            <a:stretch>
              <a:fillRect/>
            </a:stretch>
          </p:blipFill>
          <p:spPr bwMode="auto">
            <a:xfrm>
              <a:off x="6893149" y="5429264"/>
              <a:ext cx="2250851" cy="14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ond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6506" r="5920" b="122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76275"/>
            <a:ext cx="32115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953735"/>
          </a:solidFill>
          <a:latin typeface="Tahoma" pitchFamily="34" charset="0"/>
          <a:ea typeface="ヒラギノ角ゴ Pro W3" charset="-128"/>
          <a:cs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70D3-405B-417D-9A29-B9F8C3F7E9F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CD25B-5EA9-4693-897C-91EEE252524A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11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10 Imagen" descr="cabecera2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"/>
            <a:stretch>
              <a:fillRect/>
            </a:stretch>
          </p:blipFill>
          <p:spPr bwMode="auto">
            <a:xfrm>
              <a:off x="0" y="0"/>
              <a:ext cx="9144000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logo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02" y="505542"/>
              <a:ext cx="2000264" cy="83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i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5016"/>
              <a:ext cx="9144000" cy="114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9 Imagen" descr="pie_mundo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66"/>
            <a:stretch>
              <a:fillRect/>
            </a:stretch>
          </p:blipFill>
          <p:spPr bwMode="auto">
            <a:xfrm>
              <a:off x="6893149" y="5429264"/>
              <a:ext cx="2250851" cy="14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9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8E3E-FE17-421B-B88E-9D8EBFADD018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34C6-F374-49A4-B7CE-8BC71B9CCA0D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11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10 Imagen" descr="cabecera2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1"/>
            <a:stretch>
              <a:fillRect/>
            </a:stretch>
          </p:blipFill>
          <p:spPr bwMode="auto">
            <a:xfrm>
              <a:off x="0" y="0"/>
              <a:ext cx="9144000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logo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02" y="505542"/>
              <a:ext cx="2000264" cy="83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i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15016"/>
              <a:ext cx="9144000" cy="114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9 Imagen" descr="pie_mundo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66"/>
            <a:stretch>
              <a:fillRect/>
            </a:stretch>
          </p:blipFill>
          <p:spPr bwMode="auto">
            <a:xfrm>
              <a:off x="6893149" y="5429264"/>
              <a:ext cx="2250851" cy="142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22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C9C7-FBDB-4A03-B5B0-CB25F017137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9BA8-4C83-414B-A9AA-717716BCC7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cion@aelmhu.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Congreso de pacientes de fiebre mediterránea familiar y síndromes auto inflamatorios de España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5467672"/>
            <a:ext cx="6400800" cy="985664"/>
          </a:xfrm>
        </p:spPr>
        <p:txBody>
          <a:bodyPr/>
          <a:lstStyle/>
          <a:p>
            <a:r>
              <a:rPr lang="es-ES" altLang="en-US" b="1" dirty="0" smtClean="0">
                <a:solidFill>
                  <a:srgbClr val="C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Presentación AELMHU</a:t>
            </a:r>
          </a:p>
          <a:p>
            <a:r>
              <a:rPr lang="es-ES" altLang="en-US" sz="1200" b="1" dirty="0" smtClean="0">
                <a:solidFill>
                  <a:schemeClr val="tx1"/>
                </a:solidFill>
              </a:rPr>
              <a:t>Luís Cruz </a:t>
            </a:r>
          </a:p>
          <a:p>
            <a:r>
              <a:rPr lang="es-ES" altLang="en-US" sz="1200" b="1" i="1" dirty="0" smtClean="0">
                <a:solidFill>
                  <a:schemeClr val="tx1"/>
                </a:solidFill>
              </a:rPr>
              <a:t>Presidente</a:t>
            </a:r>
          </a:p>
          <a:p>
            <a:r>
              <a:rPr lang="es-ES" altLang="en-US" sz="1200" b="1" dirty="0" smtClean="0">
                <a:solidFill>
                  <a:srgbClr val="C00000"/>
                </a:solidFill>
              </a:rPr>
              <a:t>26 de Febrero 2016</a:t>
            </a:r>
          </a:p>
          <a:p>
            <a:r>
              <a:rPr lang="es-ES" altLang="en-US" b="1" dirty="0" smtClean="0">
                <a:solidFill>
                  <a:srgbClr val="C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br>
              <a:rPr lang="es-ES" altLang="en-US" b="1" dirty="0" smtClean="0">
                <a:solidFill>
                  <a:srgbClr val="C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/>
          </p:cNvSpPr>
          <p:nvPr/>
        </p:nvSpPr>
        <p:spPr bwMode="auto">
          <a:xfrm>
            <a:off x="4572000" y="404664"/>
            <a:ext cx="42751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_tradnl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los Medicamentos Huérfanos </a:t>
            </a:r>
          </a:p>
          <a:p>
            <a:pPr algn="r"/>
            <a:endParaRPr lang="es-ES_tradnl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69900" y="3090863"/>
            <a:ext cx="4884738" cy="3673475"/>
            <a:chOff x="469900" y="3090863"/>
            <a:chExt cx="4884738" cy="3673475"/>
          </a:xfrm>
        </p:grpSpPr>
        <p:sp>
          <p:nvSpPr>
            <p:cNvPr id="21513" name="Rectangle 213"/>
            <p:cNvSpPr>
              <a:spLocks noChangeArrowheads="1"/>
            </p:cNvSpPr>
            <p:nvPr/>
          </p:nvSpPr>
          <p:spPr bwMode="auto">
            <a:xfrm>
              <a:off x="469900" y="5300172"/>
              <a:ext cx="4722813" cy="278084"/>
            </a:xfrm>
            <a:prstGeom prst="rect">
              <a:avLst/>
            </a:prstGeom>
            <a:solidFill>
              <a:srgbClr val="0000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n-US" sz="1800" dirty="0" smtClean="0">
                  <a:latin typeface="Arial Unicode MS" pitchFamily="34" charset="-128"/>
                  <a:cs typeface="Arial" pitchFamily="34" charset="0"/>
                </a:rPr>
                <a:t>Ensayos fase III</a:t>
              </a:r>
              <a:endParaRPr lang="es-ES" altLang="en-US" sz="1800" dirty="0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21514" name="Rectangle 211"/>
            <p:cNvSpPr>
              <a:spLocks noChangeArrowheads="1"/>
            </p:cNvSpPr>
            <p:nvPr/>
          </p:nvSpPr>
          <p:spPr bwMode="auto">
            <a:xfrm>
              <a:off x="469900" y="4067998"/>
              <a:ext cx="4724400" cy="278084"/>
            </a:xfrm>
            <a:prstGeom prst="rect">
              <a:avLst/>
            </a:prstGeom>
            <a:solidFill>
              <a:srgbClr val="0000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n-US" sz="1800" dirty="0" smtClean="0">
                  <a:latin typeface="Arial Unicode MS" pitchFamily="34" charset="-128"/>
                  <a:cs typeface="Arial" pitchFamily="34" charset="0"/>
                </a:rPr>
                <a:t>Ensayos fase I</a:t>
              </a:r>
              <a:endParaRPr lang="es-ES" altLang="en-US" sz="1800" dirty="0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21515" name="Rectangle 212"/>
            <p:cNvSpPr>
              <a:spLocks noChangeArrowheads="1"/>
            </p:cNvSpPr>
            <p:nvPr/>
          </p:nvSpPr>
          <p:spPr bwMode="auto">
            <a:xfrm>
              <a:off x="469900" y="4704058"/>
              <a:ext cx="4724400" cy="278084"/>
            </a:xfrm>
            <a:prstGeom prst="rect">
              <a:avLst/>
            </a:prstGeom>
            <a:solidFill>
              <a:srgbClr val="000066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ES" altLang="en-US" sz="1800" dirty="0" smtClean="0">
                  <a:latin typeface="Arial Unicode MS" pitchFamily="34" charset="-128"/>
                  <a:cs typeface="Arial" pitchFamily="34" charset="0"/>
                </a:rPr>
                <a:t>Ensayos fase II</a:t>
              </a:r>
              <a:endParaRPr lang="es-ES" altLang="en-US" sz="1800" dirty="0">
                <a:latin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21516" name="Oval 3"/>
            <p:cNvSpPr>
              <a:spLocks noChangeArrowheads="1"/>
            </p:cNvSpPr>
            <p:nvPr/>
          </p:nvSpPr>
          <p:spPr bwMode="auto">
            <a:xfrm>
              <a:off x="2482850" y="3431938"/>
              <a:ext cx="122238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17" name="Oval 5"/>
            <p:cNvSpPr>
              <a:spLocks noChangeArrowheads="1"/>
            </p:cNvSpPr>
            <p:nvPr/>
          </p:nvSpPr>
          <p:spPr bwMode="auto">
            <a:xfrm>
              <a:off x="2038350" y="3550239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2443163" y="3789914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19" name="Oval 9"/>
            <p:cNvSpPr>
              <a:spLocks noChangeArrowheads="1"/>
            </p:cNvSpPr>
            <p:nvPr/>
          </p:nvSpPr>
          <p:spPr bwMode="auto">
            <a:xfrm>
              <a:off x="2686050" y="3868269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0" name="Oval 10"/>
            <p:cNvSpPr>
              <a:spLocks noChangeArrowheads="1"/>
            </p:cNvSpPr>
            <p:nvPr/>
          </p:nvSpPr>
          <p:spPr bwMode="auto">
            <a:xfrm>
              <a:off x="4625975" y="3868269"/>
              <a:ext cx="122238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1" name="Oval 13"/>
            <p:cNvSpPr>
              <a:spLocks noChangeArrowheads="1"/>
            </p:cNvSpPr>
            <p:nvPr/>
          </p:nvSpPr>
          <p:spPr bwMode="auto">
            <a:xfrm>
              <a:off x="3292475" y="3908215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2" name="Oval 15"/>
            <p:cNvSpPr>
              <a:spLocks noChangeArrowheads="1"/>
            </p:cNvSpPr>
            <p:nvPr/>
          </p:nvSpPr>
          <p:spPr bwMode="auto">
            <a:xfrm>
              <a:off x="2767013" y="3550239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3" name="Oval 16"/>
            <p:cNvSpPr>
              <a:spLocks noChangeArrowheads="1"/>
            </p:cNvSpPr>
            <p:nvPr/>
          </p:nvSpPr>
          <p:spPr bwMode="auto">
            <a:xfrm>
              <a:off x="2322513" y="3550239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4" name="Oval 18"/>
            <p:cNvSpPr>
              <a:spLocks noChangeArrowheads="1"/>
            </p:cNvSpPr>
            <p:nvPr/>
          </p:nvSpPr>
          <p:spPr bwMode="auto">
            <a:xfrm>
              <a:off x="2563813" y="3630131"/>
              <a:ext cx="122238" cy="79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5" name="Oval 19"/>
            <p:cNvSpPr>
              <a:spLocks noChangeArrowheads="1"/>
            </p:cNvSpPr>
            <p:nvPr/>
          </p:nvSpPr>
          <p:spPr bwMode="auto">
            <a:xfrm>
              <a:off x="2200275" y="3708486"/>
              <a:ext cx="122238" cy="8142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6" name="Oval 20"/>
            <p:cNvSpPr>
              <a:spLocks noChangeArrowheads="1"/>
            </p:cNvSpPr>
            <p:nvPr/>
          </p:nvSpPr>
          <p:spPr bwMode="auto">
            <a:xfrm>
              <a:off x="1998663" y="3828323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7" name="Oval 21"/>
            <p:cNvSpPr>
              <a:spLocks noChangeArrowheads="1"/>
            </p:cNvSpPr>
            <p:nvPr/>
          </p:nvSpPr>
          <p:spPr bwMode="auto">
            <a:xfrm>
              <a:off x="3857625" y="3828323"/>
              <a:ext cx="122238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8" name="Oval 22"/>
            <p:cNvSpPr>
              <a:spLocks noChangeArrowheads="1"/>
            </p:cNvSpPr>
            <p:nvPr/>
          </p:nvSpPr>
          <p:spPr bwMode="auto">
            <a:xfrm>
              <a:off x="2239963" y="3868269"/>
              <a:ext cx="122238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29" name="Oval 24"/>
            <p:cNvSpPr>
              <a:spLocks noChangeArrowheads="1"/>
            </p:cNvSpPr>
            <p:nvPr/>
          </p:nvSpPr>
          <p:spPr bwMode="auto">
            <a:xfrm>
              <a:off x="4991100" y="3588649"/>
              <a:ext cx="120650" cy="8142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0" name="Oval 26"/>
            <p:cNvSpPr>
              <a:spLocks noChangeArrowheads="1"/>
            </p:cNvSpPr>
            <p:nvPr/>
          </p:nvSpPr>
          <p:spPr bwMode="auto">
            <a:xfrm>
              <a:off x="2119313" y="3431938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auto">
            <a:xfrm>
              <a:off x="3049588" y="3588649"/>
              <a:ext cx="120650" cy="814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2" name="Oval 28"/>
            <p:cNvSpPr>
              <a:spLocks noChangeArrowheads="1"/>
            </p:cNvSpPr>
            <p:nvPr/>
          </p:nvSpPr>
          <p:spPr bwMode="auto">
            <a:xfrm>
              <a:off x="2806700" y="3431938"/>
              <a:ext cx="122238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3" name="Oval 29"/>
            <p:cNvSpPr>
              <a:spLocks noChangeArrowheads="1"/>
            </p:cNvSpPr>
            <p:nvPr/>
          </p:nvSpPr>
          <p:spPr bwMode="auto">
            <a:xfrm>
              <a:off x="3292475" y="3708486"/>
              <a:ext cx="120650" cy="8142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4" name="Oval 30"/>
            <p:cNvSpPr>
              <a:spLocks noChangeArrowheads="1"/>
            </p:cNvSpPr>
            <p:nvPr/>
          </p:nvSpPr>
          <p:spPr bwMode="auto">
            <a:xfrm>
              <a:off x="2846388" y="3749968"/>
              <a:ext cx="122238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5" name="Oval 31"/>
            <p:cNvSpPr>
              <a:spLocks noChangeArrowheads="1"/>
            </p:cNvSpPr>
            <p:nvPr/>
          </p:nvSpPr>
          <p:spPr bwMode="auto">
            <a:xfrm>
              <a:off x="3695700" y="3749968"/>
              <a:ext cx="122238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6" name="Oval 32"/>
            <p:cNvSpPr>
              <a:spLocks noChangeArrowheads="1"/>
            </p:cNvSpPr>
            <p:nvPr/>
          </p:nvSpPr>
          <p:spPr bwMode="auto">
            <a:xfrm>
              <a:off x="3898900" y="3431938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7" name="Oval 33"/>
            <p:cNvSpPr>
              <a:spLocks noChangeArrowheads="1"/>
            </p:cNvSpPr>
            <p:nvPr/>
          </p:nvSpPr>
          <p:spPr bwMode="auto">
            <a:xfrm>
              <a:off x="4343400" y="3431938"/>
              <a:ext cx="122238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8" name="Oval 34"/>
            <p:cNvSpPr>
              <a:spLocks noChangeArrowheads="1"/>
            </p:cNvSpPr>
            <p:nvPr/>
          </p:nvSpPr>
          <p:spPr bwMode="auto">
            <a:xfrm>
              <a:off x="4667250" y="3390456"/>
              <a:ext cx="122238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39" name="Oval 38"/>
            <p:cNvSpPr>
              <a:spLocks noChangeArrowheads="1"/>
            </p:cNvSpPr>
            <p:nvPr/>
          </p:nvSpPr>
          <p:spPr bwMode="auto">
            <a:xfrm>
              <a:off x="3090863" y="3828323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0" name="Oval 39"/>
            <p:cNvSpPr>
              <a:spLocks noChangeArrowheads="1"/>
            </p:cNvSpPr>
            <p:nvPr/>
          </p:nvSpPr>
          <p:spPr bwMode="auto">
            <a:xfrm>
              <a:off x="3454400" y="3828323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1" name="Oval 40"/>
            <p:cNvSpPr>
              <a:spLocks noChangeArrowheads="1"/>
            </p:cNvSpPr>
            <p:nvPr/>
          </p:nvSpPr>
          <p:spPr bwMode="auto">
            <a:xfrm>
              <a:off x="4303713" y="3828323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2" name="Oval 41"/>
            <p:cNvSpPr>
              <a:spLocks noChangeArrowheads="1"/>
            </p:cNvSpPr>
            <p:nvPr/>
          </p:nvSpPr>
          <p:spPr bwMode="auto">
            <a:xfrm>
              <a:off x="3090863" y="3431938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3" name="Oval 42"/>
            <p:cNvSpPr>
              <a:spLocks noChangeArrowheads="1"/>
            </p:cNvSpPr>
            <p:nvPr/>
          </p:nvSpPr>
          <p:spPr bwMode="auto">
            <a:xfrm>
              <a:off x="3371850" y="3431938"/>
              <a:ext cx="122238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4" name="Oval 43"/>
            <p:cNvSpPr>
              <a:spLocks noChangeArrowheads="1"/>
            </p:cNvSpPr>
            <p:nvPr/>
          </p:nvSpPr>
          <p:spPr bwMode="auto">
            <a:xfrm>
              <a:off x="3494088" y="3588649"/>
              <a:ext cx="122238" cy="814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5" name="Oval 44"/>
            <p:cNvSpPr>
              <a:spLocks noChangeArrowheads="1"/>
            </p:cNvSpPr>
            <p:nvPr/>
          </p:nvSpPr>
          <p:spPr bwMode="auto">
            <a:xfrm>
              <a:off x="3656013" y="3390456"/>
              <a:ext cx="122238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6" name="Oval 45"/>
            <p:cNvSpPr>
              <a:spLocks noChangeArrowheads="1"/>
            </p:cNvSpPr>
            <p:nvPr/>
          </p:nvSpPr>
          <p:spPr bwMode="auto">
            <a:xfrm>
              <a:off x="4060825" y="3749968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7" name="Oval 46"/>
            <p:cNvSpPr>
              <a:spLocks noChangeArrowheads="1"/>
            </p:cNvSpPr>
            <p:nvPr/>
          </p:nvSpPr>
          <p:spPr bwMode="auto">
            <a:xfrm>
              <a:off x="4102100" y="3510294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8" name="Oval 47"/>
            <p:cNvSpPr>
              <a:spLocks noChangeArrowheads="1"/>
            </p:cNvSpPr>
            <p:nvPr/>
          </p:nvSpPr>
          <p:spPr bwMode="auto">
            <a:xfrm>
              <a:off x="3736975" y="3588649"/>
              <a:ext cx="120650" cy="814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49" name="Oval 48"/>
            <p:cNvSpPr>
              <a:spLocks noChangeArrowheads="1"/>
            </p:cNvSpPr>
            <p:nvPr/>
          </p:nvSpPr>
          <p:spPr bwMode="auto">
            <a:xfrm>
              <a:off x="4546600" y="3588649"/>
              <a:ext cx="120650" cy="8142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50" name="Oval 50"/>
            <p:cNvSpPr>
              <a:spLocks noChangeArrowheads="1"/>
            </p:cNvSpPr>
            <p:nvPr/>
          </p:nvSpPr>
          <p:spPr bwMode="auto">
            <a:xfrm>
              <a:off x="4829175" y="3510294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51" name="Oval 51"/>
            <p:cNvSpPr>
              <a:spLocks noChangeArrowheads="1"/>
            </p:cNvSpPr>
            <p:nvPr/>
          </p:nvSpPr>
          <p:spPr bwMode="auto">
            <a:xfrm>
              <a:off x="4264025" y="3550239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52" name="Oval 53"/>
            <p:cNvSpPr>
              <a:spLocks noChangeArrowheads="1"/>
            </p:cNvSpPr>
            <p:nvPr/>
          </p:nvSpPr>
          <p:spPr bwMode="auto">
            <a:xfrm>
              <a:off x="4789488" y="3749968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53" name="Oval 55"/>
            <p:cNvSpPr>
              <a:spLocks noChangeArrowheads="1"/>
            </p:cNvSpPr>
            <p:nvPr/>
          </p:nvSpPr>
          <p:spPr bwMode="auto">
            <a:xfrm>
              <a:off x="4465638" y="3749968"/>
              <a:ext cx="122238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54" name="Rectangle 124"/>
            <p:cNvSpPr>
              <a:spLocks noChangeArrowheads="1"/>
            </p:cNvSpPr>
            <p:nvPr/>
          </p:nvSpPr>
          <p:spPr bwMode="auto">
            <a:xfrm>
              <a:off x="2482850" y="3090863"/>
              <a:ext cx="1941513" cy="238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altLang="en-US" sz="2000" dirty="0" smtClean="0">
                  <a:cs typeface="Arial" pitchFamily="34" charset="0"/>
                </a:rPr>
                <a:t>Moléculas prometedoras</a:t>
              </a:r>
              <a:endParaRPr lang="es-ES" altLang="en-US" sz="2000" dirty="0">
                <a:cs typeface="Arial" pitchFamily="34" charset="0"/>
              </a:endParaRPr>
            </a:p>
          </p:txBody>
        </p:sp>
        <p:sp>
          <p:nvSpPr>
            <p:cNvPr id="21555" name="Oval 125"/>
            <p:cNvSpPr>
              <a:spLocks noChangeArrowheads="1"/>
            </p:cNvSpPr>
            <p:nvPr/>
          </p:nvSpPr>
          <p:spPr bwMode="auto">
            <a:xfrm>
              <a:off x="2159000" y="5699629"/>
              <a:ext cx="2824163" cy="1064709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altLang="en-US" sz="1400" dirty="0" smtClean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Solo 1 de cada </a:t>
              </a:r>
              <a:r>
                <a:rPr lang="es-ES" altLang="en-US" sz="1400" dirty="0" smtClean="0">
                  <a:solidFill>
                    <a:srgbClr val="FF0000"/>
                  </a:solidFill>
                  <a:latin typeface="Tahoma" pitchFamily="34" charset="0"/>
                  <a:cs typeface="Arial" pitchFamily="34" charset="0"/>
                </a:rPr>
                <a:t>100.000</a:t>
              </a:r>
              <a:r>
                <a:rPr lang="es-ES" altLang="en-US" sz="1400" dirty="0" smtClean="0">
                  <a:solidFill>
                    <a:schemeClr val="bg1"/>
                  </a:solidFill>
                  <a:latin typeface="Tahoma" pitchFamily="34" charset="0"/>
                  <a:cs typeface="Arial" pitchFamily="34" charset="0"/>
                </a:rPr>
                <a:t> moléculas investigadas llega al mercado</a:t>
              </a:r>
              <a:endParaRPr lang="es-ES" altLang="en-US" sz="1400" dirty="0">
                <a:solidFill>
                  <a:schemeClr val="bg1"/>
                </a:solidFill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21556" name="Group 130"/>
            <p:cNvGrpSpPr>
              <a:grpSpLocks/>
            </p:cNvGrpSpPr>
            <p:nvPr/>
          </p:nvGrpSpPr>
          <p:grpSpPr bwMode="auto">
            <a:xfrm>
              <a:off x="3817938" y="4107944"/>
              <a:ext cx="201613" cy="198193"/>
              <a:chOff x="1156" y="3113"/>
              <a:chExt cx="227" cy="226"/>
            </a:xfrm>
          </p:grpSpPr>
          <p:sp>
            <p:nvSpPr>
              <p:cNvPr id="21605" name="Line 128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606" name="Line 129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1557" name="Group 131"/>
            <p:cNvGrpSpPr>
              <a:grpSpLocks/>
            </p:cNvGrpSpPr>
            <p:nvPr/>
          </p:nvGrpSpPr>
          <p:grpSpPr bwMode="auto">
            <a:xfrm>
              <a:off x="3089275" y="4107944"/>
              <a:ext cx="203200" cy="198193"/>
              <a:chOff x="1156" y="3113"/>
              <a:chExt cx="227" cy="226"/>
            </a:xfrm>
          </p:grpSpPr>
          <p:sp>
            <p:nvSpPr>
              <p:cNvPr id="21603" name="Line 132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604" name="Line 133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1558" name="Group 134"/>
            <p:cNvGrpSpPr>
              <a:grpSpLocks/>
            </p:cNvGrpSpPr>
            <p:nvPr/>
          </p:nvGrpSpPr>
          <p:grpSpPr bwMode="auto">
            <a:xfrm>
              <a:off x="2362200" y="4107944"/>
              <a:ext cx="201613" cy="198193"/>
              <a:chOff x="1156" y="3113"/>
              <a:chExt cx="227" cy="226"/>
            </a:xfrm>
          </p:grpSpPr>
          <p:sp>
            <p:nvSpPr>
              <p:cNvPr id="21601" name="Line 135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602" name="Line 136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1559" name="Group 141"/>
            <p:cNvGrpSpPr>
              <a:grpSpLocks/>
            </p:cNvGrpSpPr>
            <p:nvPr/>
          </p:nvGrpSpPr>
          <p:grpSpPr bwMode="auto">
            <a:xfrm>
              <a:off x="4546600" y="4107944"/>
              <a:ext cx="203200" cy="198193"/>
              <a:chOff x="1156" y="3113"/>
              <a:chExt cx="227" cy="226"/>
            </a:xfrm>
          </p:grpSpPr>
          <p:sp>
            <p:nvSpPr>
              <p:cNvPr id="21599" name="Line 142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600" name="Line 143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sp>
          <p:nvSpPr>
            <p:cNvPr id="21560" name="Oval 7"/>
            <p:cNvSpPr>
              <a:spLocks noChangeArrowheads="1"/>
            </p:cNvSpPr>
            <p:nvPr/>
          </p:nvSpPr>
          <p:spPr bwMode="auto">
            <a:xfrm>
              <a:off x="2547938" y="4427510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61" name="Oval 9"/>
            <p:cNvSpPr>
              <a:spLocks noChangeArrowheads="1"/>
            </p:cNvSpPr>
            <p:nvPr/>
          </p:nvSpPr>
          <p:spPr bwMode="auto">
            <a:xfrm>
              <a:off x="2789238" y="4507402"/>
              <a:ext cx="122238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62" name="Oval 13"/>
            <p:cNvSpPr>
              <a:spLocks noChangeArrowheads="1"/>
            </p:cNvSpPr>
            <p:nvPr/>
          </p:nvSpPr>
          <p:spPr bwMode="auto">
            <a:xfrm>
              <a:off x="3395663" y="4547347"/>
              <a:ext cx="122238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63" name="Oval 22"/>
            <p:cNvSpPr>
              <a:spLocks noChangeArrowheads="1"/>
            </p:cNvSpPr>
            <p:nvPr/>
          </p:nvSpPr>
          <p:spPr bwMode="auto">
            <a:xfrm>
              <a:off x="2344738" y="4507402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64" name="Oval 31"/>
            <p:cNvSpPr>
              <a:spLocks noChangeArrowheads="1"/>
            </p:cNvSpPr>
            <p:nvPr/>
          </p:nvSpPr>
          <p:spPr bwMode="auto">
            <a:xfrm>
              <a:off x="3802063" y="4387564"/>
              <a:ext cx="120650" cy="8142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65" name="Oval 40"/>
            <p:cNvSpPr>
              <a:spLocks noChangeArrowheads="1"/>
            </p:cNvSpPr>
            <p:nvPr/>
          </p:nvSpPr>
          <p:spPr bwMode="auto">
            <a:xfrm>
              <a:off x="4408488" y="4467456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66" name="Oval 53"/>
            <p:cNvSpPr>
              <a:spLocks noChangeArrowheads="1"/>
            </p:cNvSpPr>
            <p:nvPr/>
          </p:nvSpPr>
          <p:spPr bwMode="auto">
            <a:xfrm>
              <a:off x="4894263" y="4387564"/>
              <a:ext cx="120650" cy="8142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567" name="Group 130"/>
            <p:cNvGrpSpPr>
              <a:grpSpLocks/>
            </p:cNvGrpSpPr>
            <p:nvPr/>
          </p:nvGrpSpPr>
          <p:grpSpPr bwMode="auto">
            <a:xfrm>
              <a:off x="4222750" y="4744004"/>
              <a:ext cx="201613" cy="198193"/>
              <a:chOff x="1156" y="3113"/>
              <a:chExt cx="227" cy="226"/>
            </a:xfrm>
          </p:grpSpPr>
          <p:sp>
            <p:nvSpPr>
              <p:cNvPr id="21597" name="Line 128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98" name="Line 129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1568" name="Group 131"/>
            <p:cNvGrpSpPr>
              <a:grpSpLocks/>
            </p:cNvGrpSpPr>
            <p:nvPr/>
          </p:nvGrpSpPr>
          <p:grpSpPr bwMode="auto">
            <a:xfrm>
              <a:off x="3492500" y="4744004"/>
              <a:ext cx="203200" cy="198193"/>
              <a:chOff x="1156" y="3113"/>
              <a:chExt cx="227" cy="226"/>
            </a:xfrm>
          </p:grpSpPr>
          <p:sp>
            <p:nvSpPr>
              <p:cNvPr id="21595" name="Line 132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96" name="Line 133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1569" name="Group 134"/>
            <p:cNvGrpSpPr>
              <a:grpSpLocks/>
            </p:cNvGrpSpPr>
            <p:nvPr/>
          </p:nvGrpSpPr>
          <p:grpSpPr bwMode="auto">
            <a:xfrm>
              <a:off x="2767013" y="4744004"/>
              <a:ext cx="201613" cy="198193"/>
              <a:chOff x="1156" y="3113"/>
              <a:chExt cx="227" cy="226"/>
            </a:xfrm>
          </p:grpSpPr>
          <p:sp>
            <p:nvSpPr>
              <p:cNvPr id="21593" name="Line 135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94" name="Line 136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sp>
          <p:nvSpPr>
            <p:cNvPr id="21570" name="AutoShape 198"/>
            <p:cNvSpPr>
              <a:spLocks noChangeArrowheads="1"/>
            </p:cNvSpPr>
            <p:nvPr/>
          </p:nvSpPr>
          <p:spPr bwMode="auto">
            <a:xfrm>
              <a:off x="2806700" y="4107944"/>
              <a:ext cx="122238" cy="198193"/>
            </a:xfrm>
            <a:prstGeom prst="downArrow">
              <a:avLst>
                <a:gd name="adj1" fmla="val 50000"/>
                <a:gd name="adj2" fmla="val 41883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1" name="AutoShape 199"/>
            <p:cNvSpPr>
              <a:spLocks noChangeArrowheads="1"/>
            </p:cNvSpPr>
            <p:nvPr/>
          </p:nvSpPr>
          <p:spPr bwMode="auto">
            <a:xfrm>
              <a:off x="3494088" y="4107944"/>
              <a:ext cx="122238" cy="198193"/>
            </a:xfrm>
            <a:prstGeom prst="downArrow">
              <a:avLst>
                <a:gd name="adj1" fmla="val 50000"/>
                <a:gd name="adj2" fmla="val 41883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2" name="AutoShape 200"/>
            <p:cNvSpPr>
              <a:spLocks noChangeArrowheads="1"/>
            </p:cNvSpPr>
            <p:nvPr/>
          </p:nvSpPr>
          <p:spPr bwMode="auto">
            <a:xfrm>
              <a:off x="4222750" y="4107944"/>
              <a:ext cx="120650" cy="198193"/>
            </a:xfrm>
            <a:prstGeom prst="downArrow">
              <a:avLst>
                <a:gd name="adj1" fmla="val 50000"/>
                <a:gd name="adj2" fmla="val 42434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3" name="AutoShape 206"/>
            <p:cNvSpPr>
              <a:spLocks noChangeArrowheads="1"/>
            </p:cNvSpPr>
            <p:nvPr/>
          </p:nvSpPr>
          <p:spPr bwMode="auto">
            <a:xfrm>
              <a:off x="3211513" y="4744004"/>
              <a:ext cx="122238" cy="198193"/>
            </a:xfrm>
            <a:prstGeom prst="downArrow">
              <a:avLst>
                <a:gd name="adj1" fmla="val 50000"/>
                <a:gd name="adj2" fmla="val 41883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4" name="AutoShape 207"/>
            <p:cNvSpPr>
              <a:spLocks noChangeArrowheads="1"/>
            </p:cNvSpPr>
            <p:nvPr/>
          </p:nvSpPr>
          <p:spPr bwMode="auto">
            <a:xfrm>
              <a:off x="3898900" y="4744004"/>
              <a:ext cx="120650" cy="198193"/>
            </a:xfrm>
            <a:prstGeom prst="downArrow">
              <a:avLst>
                <a:gd name="adj1" fmla="val 50000"/>
                <a:gd name="adj2" fmla="val 42434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5" name="Oval 40"/>
            <p:cNvSpPr>
              <a:spLocks noChangeArrowheads="1"/>
            </p:cNvSpPr>
            <p:nvPr/>
          </p:nvSpPr>
          <p:spPr bwMode="auto">
            <a:xfrm>
              <a:off x="4529138" y="4587293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6" name="Oval 40"/>
            <p:cNvSpPr>
              <a:spLocks noChangeArrowheads="1"/>
            </p:cNvSpPr>
            <p:nvPr/>
          </p:nvSpPr>
          <p:spPr bwMode="auto">
            <a:xfrm>
              <a:off x="4141788" y="4544275"/>
              <a:ext cx="122238" cy="8142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7" name="Oval 40"/>
            <p:cNvSpPr>
              <a:spLocks noChangeArrowheads="1"/>
            </p:cNvSpPr>
            <p:nvPr/>
          </p:nvSpPr>
          <p:spPr bwMode="auto">
            <a:xfrm>
              <a:off x="3130550" y="4465920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8" name="Oval 9"/>
            <p:cNvSpPr>
              <a:spLocks noChangeArrowheads="1"/>
            </p:cNvSpPr>
            <p:nvPr/>
          </p:nvSpPr>
          <p:spPr bwMode="auto">
            <a:xfrm>
              <a:off x="2911475" y="5103516"/>
              <a:ext cx="120650" cy="78355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79" name="Oval 13"/>
            <p:cNvSpPr>
              <a:spLocks noChangeArrowheads="1"/>
            </p:cNvSpPr>
            <p:nvPr/>
          </p:nvSpPr>
          <p:spPr bwMode="auto">
            <a:xfrm>
              <a:off x="3517900" y="5141925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1580" name="Oval 31"/>
            <p:cNvSpPr>
              <a:spLocks noChangeArrowheads="1"/>
            </p:cNvSpPr>
            <p:nvPr/>
          </p:nvSpPr>
          <p:spPr bwMode="auto">
            <a:xfrm>
              <a:off x="3940175" y="5141925"/>
              <a:ext cx="120650" cy="79892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581" name="Group 130"/>
            <p:cNvGrpSpPr>
              <a:grpSpLocks/>
            </p:cNvGrpSpPr>
            <p:nvPr/>
          </p:nvGrpSpPr>
          <p:grpSpPr bwMode="auto">
            <a:xfrm>
              <a:off x="3857625" y="5341654"/>
              <a:ext cx="203200" cy="198193"/>
              <a:chOff x="1156" y="3113"/>
              <a:chExt cx="227" cy="226"/>
            </a:xfrm>
          </p:grpSpPr>
          <p:sp>
            <p:nvSpPr>
              <p:cNvPr id="21591" name="Line 128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92" name="Line 129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1582" name="Group 131"/>
            <p:cNvGrpSpPr>
              <a:grpSpLocks/>
            </p:cNvGrpSpPr>
            <p:nvPr/>
          </p:nvGrpSpPr>
          <p:grpSpPr bwMode="auto">
            <a:xfrm>
              <a:off x="3128963" y="5341654"/>
              <a:ext cx="203200" cy="198193"/>
              <a:chOff x="1156" y="3113"/>
              <a:chExt cx="227" cy="226"/>
            </a:xfrm>
          </p:grpSpPr>
          <p:sp>
            <p:nvSpPr>
              <p:cNvPr id="21589" name="Line 132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90" name="Line 133"/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227" cy="2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  <p:sp>
          <p:nvSpPr>
            <p:cNvPr id="21583" name="AutoShape 223"/>
            <p:cNvSpPr>
              <a:spLocks noChangeArrowheads="1"/>
            </p:cNvSpPr>
            <p:nvPr/>
          </p:nvSpPr>
          <p:spPr bwMode="auto">
            <a:xfrm>
              <a:off x="3535363" y="5341654"/>
              <a:ext cx="120650" cy="198193"/>
            </a:xfrm>
            <a:prstGeom prst="downArrow">
              <a:avLst>
                <a:gd name="adj1" fmla="val 50000"/>
                <a:gd name="adj2" fmla="val 42434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s-ES" altLang="en-US" sz="1800" dirty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1584" name="Group 229"/>
            <p:cNvGrpSpPr>
              <a:grpSpLocks/>
            </p:cNvGrpSpPr>
            <p:nvPr/>
          </p:nvGrpSpPr>
          <p:grpSpPr bwMode="auto">
            <a:xfrm>
              <a:off x="5111750" y="3550239"/>
              <a:ext cx="242888" cy="2667149"/>
              <a:chOff x="4513" y="845"/>
              <a:chExt cx="272" cy="3039"/>
            </a:xfrm>
          </p:grpSpPr>
          <p:sp>
            <p:nvSpPr>
              <p:cNvPr id="21585" name="Line 224"/>
              <p:cNvSpPr>
                <a:spLocks noChangeShapeType="1"/>
              </p:cNvSpPr>
              <p:nvPr/>
            </p:nvSpPr>
            <p:spPr bwMode="auto">
              <a:xfrm>
                <a:off x="4694" y="845"/>
                <a:ext cx="0" cy="3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86" name="Line 225"/>
              <p:cNvSpPr>
                <a:spLocks noChangeShapeType="1"/>
              </p:cNvSpPr>
              <p:nvPr/>
            </p:nvSpPr>
            <p:spPr bwMode="auto">
              <a:xfrm flipH="1">
                <a:off x="4513" y="84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87" name="Line 226"/>
              <p:cNvSpPr>
                <a:spLocks noChangeShapeType="1"/>
              </p:cNvSpPr>
              <p:nvPr/>
            </p:nvSpPr>
            <p:spPr bwMode="auto">
              <a:xfrm flipH="1">
                <a:off x="4513" y="388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1588" name="Line 227"/>
              <p:cNvSpPr>
                <a:spLocks noChangeShapeType="1"/>
              </p:cNvSpPr>
              <p:nvPr/>
            </p:nvSpPr>
            <p:spPr bwMode="auto">
              <a:xfrm>
                <a:off x="4694" y="2296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 dirty="0"/>
              </a:p>
            </p:txBody>
          </p:sp>
        </p:grpSp>
      </p:grpSp>
      <p:sp>
        <p:nvSpPr>
          <p:cNvPr id="21512" name="Text Box 228"/>
          <p:cNvSpPr txBox="1">
            <a:spLocks noChangeArrowheads="1"/>
          </p:cNvSpPr>
          <p:nvPr/>
        </p:nvSpPr>
        <p:spPr bwMode="auto">
          <a:xfrm>
            <a:off x="5435600" y="3284538"/>
            <a:ext cx="3456880" cy="25717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_tradnl" altLang="en-US" sz="1600" b="1" dirty="0" smtClean="0">
                <a:solidFill>
                  <a:schemeClr val="bg1"/>
                </a:solidFill>
                <a:latin typeface="Tahoma" pitchFamily="34" charset="0"/>
                <a:ea typeface="ヒラギノ角ゴ Pro W3" charset="-128"/>
              </a:rPr>
              <a:t>Tiempo:</a:t>
            </a:r>
          </a:p>
          <a:p>
            <a:pPr algn="ctr" eaLnBrk="1" hangingPunct="1"/>
            <a:r>
              <a:rPr lang="es-ES_tradnl" altLang="en-US" sz="1600" dirty="0" smtClean="0">
                <a:solidFill>
                  <a:srgbClr val="FF0000"/>
                </a:solidFill>
                <a:latin typeface="Tahoma" pitchFamily="34" charset="0"/>
                <a:ea typeface="ヒラギノ角ゴ Pro W3" charset="-128"/>
              </a:rPr>
              <a:t>10-12 años </a:t>
            </a:r>
            <a:r>
              <a:rPr lang="es-ES_tradnl" altLang="en-US" sz="1600" dirty="0" smtClean="0">
                <a:solidFill>
                  <a:schemeClr val="bg1"/>
                </a:solidFill>
                <a:latin typeface="Tahoma" pitchFamily="34" charset="0"/>
                <a:ea typeface="ヒラギノ角ゴ Pro W3" charset="-128"/>
              </a:rPr>
              <a:t>desde la síntesis de un fármaco potencial hasta su comercialización</a:t>
            </a:r>
          </a:p>
          <a:p>
            <a:pPr algn="ctr" eaLnBrk="1" hangingPunct="1"/>
            <a:endParaRPr lang="es-ES_tradnl" altLang="en-US" sz="1600" dirty="0" smtClean="0">
              <a:solidFill>
                <a:schemeClr val="bg1"/>
              </a:solidFill>
              <a:latin typeface="Tahoma" pitchFamily="34" charset="0"/>
              <a:ea typeface="ヒラギノ角ゴ Pro W3" charset="-128"/>
            </a:endParaRPr>
          </a:p>
          <a:p>
            <a:pPr algn="ctr" eaLnBrk="1" hangingPunct="1"/>
            <a:r>
              <a:rPr lang="es-ES_tradnl" altLang="en-US" sz="1600" b="1" dirty="0" smtClean="0">
                <a:solidFill>
                  <a:schemeClr val="bg1"/>
                </a:solidFill>
                <a:latin typeface="Tahoma" pitchFamily="34" charset="0"/>
                <a:ea typeface="ヒラギノ角ゴ Pro W3" charset="-128"/>
              </a:rPr>
              <a:t>Coste:</a:t>
            </a:r>
          </a:p>
          <a:p>
            <a:pPr algn="ctr" eaLnBrk="1" hangingPunct="1"/>
            <a:r>
              <a:rPr lang="es-ES_tradnl" altLang="en-US" sz="1600" dirty="0" smtClean="0">
                <a:solidFill>
                  <a:schemeClr val="bg1"/>
                </a:solidFill>
                <a:latin typeface="Tahoma" pitchFamily="34" charset="0"/>
                <a:ea typeface="ヒラギノ角ゴ Pro W3" charset="-128"/>
              </a:rPr>
              <a:t>La mediana del coste pre-comercialización de un nuevo tratamiento </a:t>
            </a:r>
            <a:r>
              <a:rPr lang="es-ES_tradnl" altLang="en-US" sz="1600" dirty="0">
                <a:solidFill>
                  <a:schemeClr val="bg1"/>
                </a:solidFill>
                <a:latin typeface="Tahoma" pitchFamily="34" charset="0"/>
                <a:ea typeface="ヒラギノ角ゴ Pro W3" charset="-128"/>
              </a:rPr>
              <a:t>e</a:t>
            </a:r>
            <a:r>
              <a:rPr lang="es-ES_tradnl" altLang="en-US" sz="1600" dirty="0" smtClean="0">
                <a:solidFill>
                  <a:schemeClr val="bg1"/>
                </a:solidFill>
                <a:latin typeface="Tahoma" pitchFamily="34" charset="0"/>
                <a:ea typeface="ヒラギノ角ゴ Pro W3" charset="-128"/>
              </a:rPr>
              <a:t>s € 1.000 / 1.500 MM</a:t>
            </a:r>
            <a:endParaRPr lang="es-ES_tradnl" altLang="en-US" sz="1600" dirty="0">
              <a:solidFill>
                <a:schemeClr val="bg1"/>
              </a:solidFill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04" name="Rectangle 3"/>
          <p:cNvSpPr txBox="1">
            <a:spLocks/>
          </p:cNvSpPr>
          <p:nvPr/>
        </p:nvSpPr>
        <p:spPr bwMode="auto">
          <a:xfrm>
            <a:off x="539552" y="1700808"/>
            <a:ext cx="82184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800" dirty="0" smtClean="0">
                <a:latin typeface="Tahoma"/>
                <a:cs typeface="Tahoma"/>
              </a:rPr>
              <a:t>El </a:t>
            </a:r>
            <a:r>
              <a:rPr lang="es-ES_tradnl" sz="1800" b="1" dirty="0" smtClean="0">
                <a:solidFill>
                  <a:srgbClr val="C00000"/>
                </a:solidFill>
                <a:latin typeface="Tahoma"/>
                <a:cs typeface="Tahoma"/>
              </a:rPr>
              <a:t>riesgo</a:t>
            </a:r>
            <a:r>
              <a:rPr lang="es-ES_tradnl" sz="1800" b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s-ES_tradnl" sz="1800" dirty="0">
                <a:latin typeface="Tahoma"/>
                <a:cs typeface="Tahoma"/>
              </a:rPr>
              <a:t>y</a:t>
            </a:r>
            <a:r>
              <a:rPr lang="es-ES_tradnl" sz="1800" dirty="0" smtClean="0">
                <a:latin typeface="Tahoma"/>
                <a:cs typeface="Tahoma"/>
              </a:rPr>
              <a:t> el </a:t>
            </a:r>
            <a:r>
              <a:rPr lang="es-ES_tradnl" sz="1800" b="1" dirty="0" smtClean="0">
                <a:solidFill>
                  <a:srgbClr val="C00000"/>
                </a:solidFill>
                <a:latin typeface="Tahoma"/>
                <a:cs typeface="Tahoma"/>
              </a:rPr>
              <a:t>coste</a:t>
            </a:r>
            <a:r>
              <a:rPr lang="es-ES_tradnl" sz="1800" dirty="0" smtClean="0">
                <a:latin typeface="Tahoma"/>
                <a:cs typeface="Tahoma"/>
              </a:rPr>
              <a:t> de desarrollo de un nuevo fármaco es muy alto, más aún en el ámbito de las enfermedades raras, </a:t>
            </a:r>
            <a:r>
              <a:rPr lang="es-ES_tradnl" sz="1800" dirty="0">
                <a:latin typeface="Tahoma"/>
                <a:cs typeface="Tahoma"/>
              </a:rPr>
              <a:t>y</a:t>
            </a:r>
            <a:r>
              <a:rPr lang="es-ES_tradnl" sz="1800" dirty="0" smtClean="0">
                <a:latin typeface="Tahoma"/>
                <a:cs typeface="Tahoma"/>
              </a:rPr>
              <a:t>a que no hay conocimiento científico previo ni una muestra grande de pacientes para el desarrollo clínico.</a:t>
            </a:r>
            <a:endParaRPr lang="es-ES_tradnl" altLang="en-US"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 txBox="1">
            <a:spLocks/>
          </p:cNvSpPr>
          <p:nvPr/>
        </p:nvSpPr>
        <p:spPr bwMode="auto">
          <a:xfrm>
            <a:off x="662880" y="1785938"/>
            <a:ext cx="8229600" cy="394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1793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altLang="en-U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Muy</a:t>
            </a: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 </a:t>
            </a:r>
            <a:r>
              <a:rPr lang="es-ES_tradnl" altLang="en-U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pocos laboratorios</a:t>
            </a: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 invierten en I+D de estos medicamentos. </a:t>
            </a: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</a:pPr>
            <a:r>
              <a:rPr lang="es-ES_tradnl" altLang="en-US" sz="1600" dirty="0">
                <a:latin typeface="Tahoma" pitchFamily="34" charset="0"/>
                <a:ea typeface="ヒラギノ角ゴ Pro W3" charset="-128"/>
              </a:rPr>
              <a:t> </a:t>
            </a: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    Los que </a:t>
            </a:r>
            <a:r>
              <a:rPr lang="es-ES_tradnl" altLang="en-US" sz="1600" dirty="0">
                <a:latin typeface="Tahoma" pitchFamily="34" charset="0"/>
                <a:ea typeface="ヒラギノ角ゴ Pro W3" charset="-128"/>
              </a:rPr>
              <a:t>l</a:t>
            </a: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o hacen, contribuyen al:</a:t>
            </a:r>
          </a:p>
          <a:p>
            <a:pPr lvl="1" indent="-285750" eaLnBrk="1" hangingPunct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Desarrollo del fármaco</a:t>
            </a:r>
          </a:p>
          <a:p>
            <a:pPr lvl="1" indent="-285750" eaLnBrk="1" hangingPunct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Mejor conocimiento de la propia enfermedad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altLang="en-U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Cohortes de pacientes muy pequeñas</a:t>
            </a: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: </a:t>
            </a:r>
          </a:p>
          <a:p>
            <a:pPr lvl="1" indent="-285750" eaLnBrk="1" hangingPunct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La investigación debe  continuar después de la autorización </a:t>
            </a:r>
          </a:p>
          <a:p>
            <a:pPr lvl="1" indent="-285750" eaLnBrk="1" hangingPunct="1"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Seguimiento continuado, controlado </a:t>
            </a:r>
            <a:r>
              <a:rPr lang="es-ES_tradnl" altLang="en-US" sz="1600" dirty="0">
                <a:latin typeface="Tahoma" pitchFamily="34" charset="0"/>
                <a:ea typeface="ヒラギノ角ゴ Pro W3" charset="-128"/>
              </a:rPr>
              <a:t>y</a:t>
            </a: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 documentado a la largo de la vida del producto: Registro de pacientes</a:t>
            </a:r>
          </a:p>
          <a:p>
            <a:pPr marL="285750" lvl="0" indent="-285750" eaLnBrk="1" hangingPunct="1">
              <a:lnSpc>
                <a:spcPct val="15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El principio de </a:t>
            </a:r>
            <a:r>
              <a:rPr lang="es-ES_tradnl" altLang="en-U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coste/efectividad </a:t>
            </a:r>
            <a:r>
              <a:rPr lang="es-ES_tradnl" altLang="en-US" sz="1600" b="1" dirty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e</a:t>
            </a:r>
            <a:r>
              <a:rPr lang="es-ES_tradnl" altLang="en-U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s muy difícil </a:t>
            </a:r>
            <a:r>
              <a:rPr lang="es-ES_tradnl" altLang="en-US" sz="1600" dirty="0" smtClean="0">
                <a:latin typeface="Tahoma" pitchFamily="34" charset="0"/>
                <a:ea typeface="ヒラギノ角ゴ Pro W3" charset="-128"/>
              </a:rPr>
              <a:t>de alcanzar con los medicamentos huérfanos debido a la baja incidencia de las patologías</a:t>
            </a:r>
            <a:endParaRPr lang="es-ES_tradnl" altLang="en-US" sz="1600" dirty="0">
              <a:solidFill>
                <a:srgbClr val="000000"/>
              </a:solidFill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22534" name="Rectangle 2"/>
          <p:cNvSpPr>
            <a:spLocks/>
          </p:cNvSpPr>
          <p:nvPr/>
        </p:nvSpPr>
        <p:spPr bwMode="auto">
          <a:xfrm>
            <a:off x="4572000" y="188640"/>
            <a:ext cx="4286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Peculiaridades del desarrollo de los Medicamentos Huérfanos</a:t>
            </a:r>
          </a:p>
          <a:p>
            <a:pPr algn="r"/>
            <a:endParaRPr lang="es-E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 txBox="1">
            <a:spLocks/>
          </p:cNvSpPr>
          <p:nvPr/>
        </p:nvSpPr>
        <p:spPr bwMode="auto">
          <a:xfrm>
            <a:off x="395536" y="1772816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endParaRPr lang="es-ES" sz="1600" b="1" dirty="0" smtClean="0">
              <a:solidFill>
                <a:srgbClr val="C00000"/>
              </a:solidFill>
              <a:latin typeface="Tahoma" pitchFamily="34" charset="0"/>
              <a:ea typeface="ヒラギノ角ゴ Pro W3" charset="-128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endParaRPr lang="es-ES" sz="1600" b="1" dirty="0" smtClean="0">
              <a:solidFill>
                <a:srgbClr val="C00000"/>
              </a:solidFill>
              <a:latin typeface="Tahoma" pitchFamily="34" charset="0"/>
              <a:ea typeface="ヒラギノ角ゴ Pro W3" charset="-128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s-ES" altLang="en-U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Los diseños metodológicos convencionales deben adaptarse </a:t>
            </a: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de manera fiable a la realidad de estas patologías sin comprometer la evidencia de eficacia </a:t>
            </a:r>
            <a:r>
              <a:rPr lang="es-ES" altLang="en-US" sz="1600" dirty="0">
                <a:latin typeface="Tahoma" pitchFamily="34" charset="0"/>
                <a:ea typeface="ヒラギノ角ゴ Pro W3" charset="-128"/>
              </a:rPr>
              <a:t>y</a:t>
            </a: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 seguridad</a:t>
            </a:r>
            <a:endParaRPr lang="es-ES" sz="1600" b="1" dirty="0" smtClean="0">
              <a:solidFill>
                <a:srgbClr val="C00000"/>
              </a:solidFill>
              <a:latin typeface="Tahoma" pitchFamily="34" charset="0"/>
              <a:ea typeface="ヒラギノ角ゴ Pro W3" charset="-128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Ninguna protección legal </a:t>
            </a:r>
            <a:r>
              <a:rPr lang="es-ES" sz="1600" dirty="0" smtClean="0">
                <a:latin typeface="Tahoma" charset="0"/>
                <a:ea typeface="ヒラギノ角ゴ Pro W3" charset="0"/>
              </a:rPr>
              <a:t>añadida para los medicamentos huérfanos</a:t>
            </a: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Ninguna prioridad en la decisión de financiación </a:t>
            </a:r>
            <a:r>
              <a:rPr lang="es-ES" sz="1600" b="1" dirty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y</a:t>
            </a:r>
            <a:r>
              <a:rPr lang="es-E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 precio</a:t>
            </a:r>
            <a:endParaRPr lang="es-ES" sz="1600" dirty="0" smtClean="0">
              <a:latin typeface="Tahoma" charset="0"/>
              <a:ea typeface="ヒラギノ角ゴ Pro W3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Reevaluaciones del fármaco </a:t>
            </a:r>
            <a:r>
              <a:rPr lang="es-ES" sz="1600" dirty="0" smtClean="0">
                <a:latin typeface="Tahoma" charset="0"/>
                <a:ea typeface="ヒラギノ角ゴ Pro W3" charset="0"/>
              </a:rPr>
              <a:t>por las Agencias de las </a:t>
            </a:r>
            <a:r>
              <a:rPr lang="es-ES" sz="1600" dirty="0" err="1" smtClean="0">
                <a:latin typeface="Tahoma" charset="0"/>
                <a:ea typeface="ヒラギノ角ゴ Pro W3" charset="0"/>
              </a:rPr>
              <a:t>CCAAs</a:t>
            </a:r>
            <a:endParaRPr lang="es-ES" sz="1600" dirty="0" smtClean="0">
              <a:latin typeface="Tahoma" charset="0"/>
              <a:ea typeface="ヒラギノ角ゴ Pro W3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r>
              <a:rPr lang="es-ES" sz="16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Inequidad en el acceso</a:t>
            </a:r>
            <a:r>
              <a:rPr lang="es-ES" sz="1600" dirty="0" smtClean="0">
                <a:latin typeface="Tahoma" charset="0"/>
                <a:ea typeface="ヒラギノ角ゴ Pro W3" charset="0"/>
              </a:rPr>
              <a:t>*.</a:t>
            </a: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endParaRPr lang="es-ES" sz="1100" i="1" u="sng" dirty="0" smtClean="0">
              <a:latin typeface="Tahoma" charset="0"/>
              <a:ea typeface="ヒラギノ角ゴ Pro W3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Char char="•"/>
            </a:pPr>
            <a:endParaRPr lang="es-ES" sz="1100" i="1" u="sng" dirty="0" smtClean="0">
              <a:latin typeface="Tahoma" charset="0"/>
              <a:ea typeface="ヒラギノ角ゴ Pro W3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C00000"/>
              </a:buClr>
              <a:buFont typeface="Arial" charset="0"/>
              <a:buNone/>
            </a:pPr>
            <a:r>
              <a:rPr lang="es-ES" sz="1100" i="1" u="sng" dirty="0" smtClean="0">
                <a:latin typeface="Tahoma" charset="0"/>
                <a:ea typeface="ヒラギノ角ゴ Pro W3" charset="0"/>
              </a:rPr>
              <a:t>* Estrategia en EERR del SNS Junio 2009 </a:t>
            </a:r>
            <a:r>
              <a:rPr lang="es-ES" sz="1100" i="1" dirty="0" smtClean="0">
                <a:latin typeface="Tahoma" charset="0"/>
                <a:ea typeface="ヒラギノ角ゴ Pro W3" charset="0"/>
              </a:rPr>
              <a:t>(M huérfanos, coadyuvantes y productos sanitarios,  Objetivo 1: Garantizar la accesibilidad en tiempo y forma de los medicamentos huérfanos necesarios para el tratamiento de las enfermedades raras en todo el  territorio nacional)</a:t>
            </a:r>
            <a:endParaRPr lang="es-ES" sz="1100" i="1" dirty="0">
              <a:latin typeface="Tahoma" charset="0"/>
              <a:ea typeface="ヒラギノ角ゴ Pro W3" charset="0"/>
            </a:endParaRPr>
          </a:p>
        </p:txBody>
      </p:sp>
      <p:sp>
        <p:nvSpPr>
          <p:cNvPr id="25606" name="Rectangle 2"/>
          <p:cNvSpPr>
            <a:spLocks/>
          </p:cNvSpPr>
          <p:nvPr/>
        </p:nvSpPr>
        <p:spPr bwMode="auto">
          <a:xfrm>
            <a:off x="4572000" y="116632"/>
            <a:ext cx="424847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Limitado atractivo para la I+D de Medicamentos Huérfanos en España</a:t>
            </a:r>
            <a:endParaRPr lang="es-E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/>
          </p:cNvSpPr>
          <p:nvPr/>
        </p:nvSpPr>
        <p:spPr bwMode="auto">
          <a:xfrm>
            <a:off x="4572000" y="404664"/>
            <a:ext cx="4286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Situación de los Medicamentos Huérfanos en España</a:t>
            </a:r>
            <a:endParaRPr lang="es-E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30669"/>
              </p:ext>
            </p:extLst>
          </p:nvPr>
        </p:nvGraphicFramePr>
        <p:xfrm>
          <a:off x="827584" y="1916832"/>
          <a:ext cx="7056784" cy="93610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36704"/>
                <a:gridCol w="720080"/>
              </a:tblGrid>
              <a:tr h="4450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noProof="0" dirty="0" smtClean="0">
                          <a:effectLst/>
                        </a:rPr>
                        <a:t>Medicamentos  Huérfanos autorizados por la</a:t>
                      </a:r>
                      <a:r>
                        <a:rPr lang="es-ES" sz="14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s-ES" sz="1400" u="none" strike="noStrike" noProof="0" dirty="0" smtClean="0">
                          <a:effectLst/>
                        </a:rPr>
                        <a:t>EMA (a fecha 20.02.2016)</a:t>
                      </a:r>
                      <a:endParaRPr lang="es-E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s-E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9103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noProof="0" dirty="0" smtClean="0">
                          <a:effectLst/>
                        </a:rPr>
                        <a:t>Medicamentos  Huérfanos comercializados a España  (a fecha 20.02.2016)  </a:t>
                      </a:r>
                      <a:endParaRPr lang="es-E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s-E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236"/>
              </p:ext>
            </p:extLst>
          </p:nvPr>
        </p:nvGraphicFramePr>
        <p:xfrm>
          <a:off x="1691680" y="4149080"/>
          <a:ext cx="5688632" cy="137432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688632"/>
              </a:tblGrid>
              <a:tr h="995863"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u="none" strike="noStrike" noProof="0" dirty="0" smtClean="0">
                          <a:effectLst/>
                        </a:rPr>
                        <a:t>Media</a:t>
                      </a:r>
                      <a:r>
                        <a:rPr lang="es-ES_tradnl" sz="1600" u="none" strike="noStrike" baseline="0" noProof="0" dirty="0" smtClean="0">
                          <a:effectLst/>
                        </a:rPr>
                        <a:t> de tiempo </a:t>
                      </a:r>
                      <a:r>
                        <a:rPr lang="es-ES_tradnl" sz="1600" u="none" strike="noStrike" noProof="0" dirty="0" smtClean="0">
                          <a:effectLst/>
                        </a:rPr>
                        <a:t>transcurrido</a:t>
                      </a:r>
                      <a:r>
                        <a:rPr lang="es-ES_tradnl" sz="1600" u="none" strike="noStrike" baseline="0" noProof="0" dirty="0" smtClean="0">
                          <a:effectLst/>
                        </a:rPr>
                        <a:t> </a:t>
                      </a:r>
                      <a:r>
                        <a:rPr lang="es-ES_tradnl" sz="1600" u="none" strike="noStrike" noProof="0" dirty="0" smtClean="0">
                          <a:effectLst/>
                        </a:rPr>
                        <a:t>desde la aprobación</a:t>
                      </a:r>
                      <a:r>
                        <a:rPr lang="es-ES_tradnl" sz="1600" u="none" strike="noStrike" baseline="0" noProof="0" dirty="0" smtClean="0">
                          <a:effectLst/>
                        </a:rPr>
                        <a:t> de la</a:t>
                      </a:r>
                      <a:r>
                        <a:rPr lang="es-ES_tradnl" sz="1600" u="none" strike="noStrike" noProof="0" dirty="0" smtClean="0">
                          <a:effectLst/>
                        </a:rPr>
                        <a:t> EMA hasta la </a:t>
                      </a:r>
                      <a:r>
                        <a:rPr lang="es-ES_tradnl" sz="1600" u="none" strike="noStrike" baseline="0" noProof="0" dirty="0" smtClean="0">
                          <a:effectLst/>
                        </a:rPr>
                        <a:t>aprobación</a:t>
                      </a:r>
                      <a:r>
                        <a:rPr lang="es-ES_tradnl" sz="1600" u="none" strike="noStrike" noProof="0" dirty="0" smtClean="0">
                          <a:effectLst/>
                        </a:rPr>
                        <a:t> de</a:t>
                      </a:r>
                      <a:r>
                        <a:rPr lang="es-ES_tradnl" sz="1600" u="none" strike="noStrike" baseline="0" noProof="0" dirty="0" smtClean="0">
                          <a:effectLst/>
                        </a:rPr>
                        <a:t> financiación y precio en España</a:t>
                      </a:r>
                      <a:r>
                        <a:rPr lang="es-ES_tradnl" sz="1600" u="none" strike="noStrike" noProof="0" dirty="0" smtClean="0">
                          <a:effectLst/>
                        </a:rPr>
                        <a:t>:</a:t>
                      </a:r>
                      <a:endParaRPr lang="es-ES_tradnl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30028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600" b="1" u="none" strike="noStrike" noProof="0" dirty="0" smtClean="0">
                          <a:effectLst/>
                        </a:rPr>
                        <a:t>13 meses</a:t>
                      </a:r>
                      <a:endParaRPr lang="es-ES_tradnl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83568" y="317784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i="1" dirty="0" smtClean="0">
                <a:latin typeface="Calibri"/>
                <a:cs typeface="Calibri"/>
              </a:rPr>
              <a:t>El 40% de los medicamentos autorizados por la EMA  no se encuentran disponibles en España.</a:t>
            </a:r>
            <a:endParaRPr lang="es-ES_tradnl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2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 txBox="1">
            <a:spLocks/>
          </p:cNvSpPr>
          <p:nvPr/>
        </p:nvSpPr>
        <p:spPr bwMode="auto">
          <a:xfrm>
            <a:off x="251520" y="1844824"/>
            <a:ext cx="86764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800"/>
              </a:spcAft>
              <a:buFont typeface="Arial" pitchFamily="34" charset="0"/>
              <a:buAutoNum type="arabicPeriod"/>
            </a:pPr>
            <a:r>
              <a:rPr lang="es-ES" altLang="en-US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Retraso en el acceso y el diagnóstico (lo que lleva consecuentemente a falta de equidad)</a:t>
            </a:r>
          </a:p>
          <a:p>
            <a:pPr marL="0" indent="0" eaLnBrk="1" hangingPunct="1">
              <a:spcAft>
                <a:spcPts val="800"/>
              </a:spcAft>
            </a:pPr>
            <a:endParaRPr lang="es-ES" altLang="en-US" sz="1800" b="1" dirty="0" smtClean="0">
              <a:solidFill>
                <a:srgbClr val="C00000"/>
              </a:solidFill>
              <a:latin typeface="Tahoma" pitchFamily="34" charset="0"/>
              <a:ea typeface="ヒラギノ角ゴ Pro W3" charset="-128"/>
            </a:endParaRPr>
          </a:p>
          <a:p>
            <a:pPr marL="571500" lvl="1" algn="just" eaLnBrk="1" hangingPunct="1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Retrasos en los diagnósticos, hasta 5 años llegando a demoras de 10 años</a:t>
            </a:r>
          </a:p>
          <a:p>
            <a:pPr marL="571500" lvl="1" algn="just" eaLnBrk="1" hangingPunct="1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" altLang="en-US" sz="1600" b="1" dirty="0" smtClean="0">
                <a:latin typeface="Tahoma" pitchFamily="34" charset="0"/>
                <a:ea typeface="ヒラギノ角ゴ Pro W3" charset="-128"/>
              </a:rPr>
              <a:t>Problemas graves de acceso </a:t>
            </a: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a las pruebas diagnósticas </a:t>
            </a:r>
            <a:r>
              <a:rPr lang="es-ES" altLang="en-US" sz="1600" dirty="0">
                <a:latin typeface="Tahoma" pitchFamily="34" charset="0"/>
                <a:ea typeface="ヒラギノ角ゴ Pro W3" charset="-128"/>
              </a:rPr>
              <a:t>y</a:t>
            </a: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 a los medicamentos:</a:t>
            </a:r>
          </a:p>
          <a:p>
            <a:pPr marL="971550" lvl="2" algn="just" eaLnBrk="1" hangingPunct="1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40% de desplazamientos de pacientes con enfermedades raras en busca de un diagnóstico y/</a:t>
            </a:r>
            <a:r>
              <a:rPr lang="es-ES" altLang="en-US" sz="1600" dirty="0">
                <a:latin typeface="Tahoma" pitchFamily="34" charset="0"/>
                <a:ea typeface="ヒラギノ角ゴ Pro W3" charset="-128"/>
              </a:rPr>
              <a:t>o</a:t>
            </a: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 tratamiento</a:t>
            </a:r>
          </a:p>
          <a:p>
            <a:pPr marL="971550" lvl="2" algn="just" eaLnBrk="1" hangingPunct="1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Retraso en la decisión de financiación y precio</a:t>
            </a:r>
          </a:p>
          <a:p>
            <a:pPr marL="971550" lvl="2" algn="just" eaLnBrk="1" hangingPunct="1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Existen numerosos comités que "re-evalúan" el fármaco de forma heterogénea forzando diferentes criterios de acceso según la Comunidad Autónoma</a:t>
            </a:r>
          </a:p>
          <a:p>
            <a:pPr marL="971550" lvl="2" algn="just" eaLnBrk="1" hangingPunct="1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s-ES" altLang="en-US" sz="1600" dirty="0" smtClean="0">
                <a:latin typeface="Tahoma" pitchFamily="34" charset="0"/>
                <a:ea typeface="ヒラギノ角ゴ Pro W3" charset="-128"/>
              </a:rPr>
              <a:t>Falta de presupuesto específico para el tratamientos de las enfermedades raras en las comunidades autónomas</a:t>
            </a:r>
          </a:p>
          <a:p>
            <a:pPr marL="971550" lvl="2" algn="just" eaLnBrk="1" hangingPunct="1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endParaRPr lang="es-ES" altLang="en-US" sz="1400" dirty="0" smtClean="0">
              <a:latin typeface="Tahoma" pitchFamily="34" charset="0"/>
              <a:ea typeface="ヒラギノ角ゴ Pro W3" charset="-128"/>
            </a:endParaRPr>
          </a:p>
          <a:p>
            <a:pPr marL="0" indent="0" algn="just" eaLnBrk="1" hangingPunct="1">
              <a:buClr>
                <a:srgbClr val="C00000"/>
              </a:buClr>
            </a:pPr>
            <a:endParaRPr lang="es-ES" altLang="en-US" sz="1600" dirty="0" smtClean="0">
              <a:latin typeface="Tahoma" pitchFamily="34" charset="0"/>
              <a:ea typeface="ヒラギノ角ゴ Pro W3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s-ES" altLang="en-US" sz="1800" dirty="0"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26630" name="Rectangle 2"/>
          <p:cNvSpPr>
            <a:spLocks/>
          </p:cNvSpPr>
          <p:nvPr/>
        </p:nvSpPr>
        <p:spPr bwMode="auto">
          <a:xfrm>
            <a:off x="4582344" y="404664"/>
            <a:ext cx="427590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Problemática de las Enfermedades Raras</a:t>
            </a:r>
            <a:endParaRPr lang="es-ES" alt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/>
          <p:cNvSpPr>
            <a:spLocks/>
          </p:cNvSpPr>
          <p:nvPr/>
        </p:nvSpPr>
        <p:spPr bwMode="auto">
          <a:xfrm>
            <a:off x="4572000" y="188640"/>
            <a:ext cx="4248472" cy="128587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Racionalización del uso de los fármacos (Huérfanos* vs. Prevalentes</a:t>
            </a:r>
            <a:r>
              <a:rPr lang="es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**)</a:t>
            </a:r>
            <a:endParaRPr lang="es-E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Diagram 8"/>
          <p:cNvGraphicFramePr/>
          <p:nvPr>
            <p:extLst>
              <p:ext uri="{D42A27DB-BD31-4B8C-83A1-F6EECF244321}">
                <p14:modId xmlns:p14="http://schemas.microsoft.com/office/powerpoint/2010/main" val="1003207285"/>
              </p:ext>
            </p:extLst>
          </p:nvPr>
        </p:nvGraphicFramePr>
        <p:xfrm>
          <a:off x="-1198440" y="1571723"/>
          <a:ext cx="8903855" cy="525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107950" y="6092825"/>
            <a:ext cx="26653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 dirty="0" smtClean="0">
                <a:ea typeface="ヒラギノ角ゴ Pro W3" charset="0"/>
              </a:rPr>
              <a:t>Datos SIGRE</a:t>
            </a:r>
          </a:p>
          <a:p>
            <a:pPr eaLnBrk="1" hangingPunct="1"/>
            <a:r>
              <a:rPr lang="es-ES" sz="1000" dirty="0" smtClean="0">
                <a:ea typeface="ヒラギノ角ゴ Pro W3" charset="0"/>
              </a:rPr>
              <a:t>*Medicamentos huérfanos y ultra huérfanos</a:t>
            </a:r>
          </a:p>
          <a:p>
            <a:pPr eaLnBrk="1" hangingPunct="1"/>
            <a:r>
              <a:rPr lang="es-ES" sz="1000" dirty="0" smtClean="0">
                <a:ea typeface="ヒラギノ角ゴ Pro W3" charset="0"/>
              </a:rPr>
              <a:t>**Medicamentos prevalentes</a:t>
            </a:r>
            <a:endParaRPr lang="es-ES" sz="1000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fo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6506" r="5920" b="122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/>
          </p:cNvSpPr>
          <p:nvPr/>
        </p:nvSpPr>
        <p:spPr>
          <a:xfrm>
            <a:off x="1720255" y="4563070"/>
            <a:ext cx="5686425" cy="232231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4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dirty="0">
                <a:latin typeface="+mn-lt"/>
                <a:ea typeface="+mn-ea"/>
                <a:hlinkClick r:id="rId3"/>
              </a:rPr>
              <a:t>informacion@aelmhu.es</a:t>
            </a:r>
            <a:endParaRPr lang="es-ES" sz="2400" dirty="0">
              <a:latin typeface="+mn-lt"/>
              <a:ea typeface="+mn-ea"/>
            </a:endParaRPr>
          </a:p>
          <a:p>
            <a:pPr marL="342900" indent="-342900" algn="ctr" fontAlgn="auto">
              <a:spcBef>
                <a:spcPct val="4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b="1" dirty="0">
                <a:solidFill>
                  <a:schemeClr val="tx2"/>
                </a:solidFill>
                <a:latin typeface="+mn-lt"/>
                <a:ea typeface="+mn-ea"/>
              </a:rPr>
              <a:t>Telf. 681 384 549</a:t>
            </a:r>
            <a:endParaRPr lang="es-ES" sz="2400" b="1" u="sng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342900" indent="-342900" algn="ctr" fontAlgn="auto">
              <a:spcBef>
                <a:spcPct val="4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b="1" u="sng" dirty="0">
                <a:solidFill>
                  <a:schemeClr val="tx2"/>
                </a:solidFill>
                <a:latin typeface="+mn-lt"/>
                <a:ea typeface="+mn-ea"/>
              </a:rPr>
              <a:t>www.aelmhu.es</a:t>
            </a:r>
            <a:r>
              <a:rPr lang="es-ES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endParaRPr lang="es-ES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8289" r="3640" b="4111"/>
          <a:stretch/>
        </p:blipFill>
        <p:spPr bwMode="auto">
          <a:xfrm>
            <a:off x="0" y="-99392"/>
            <a:ext cx="10326305" cy="71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9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 txBox="1">
            <a:spLocks/>
          </p:cNvSpPr>
          <p:nvPr/>
        </p:nvSpPr>
        <p:spPr bwMode="auto">
          <a:xfrm>
            <a:off x="467544" y="1844824"/>
            <a:ext cx="8136904" cy="40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ct val="40000"/>
              </a:spcBef>
            </a:pPr>
            <a:r>
              <a:rPr lang="es-ES" sz="1800" b="1" dirty="0">
                <a:solidFill>
                  <a:srgbClr val="C00000"/>
                </a:solidFill>
                <a:latin typeface="Tahoma"/>
                <a:ea typeface="ヒラギノ角ゴ Pro W3"/>
                <a:cs typeface="Tahoma"/>
              </a:rPr>
              <a:t>En</a:t>
            </a:r>
            <a:r>
              <a:rPr lang="es-ES" sz="1800" b="1" dirty="0" smtClean="0">
                <a:solidFill>
                  <a:srgbClr val="C00000"/>
                </a:solidFill>
                <a:latin typeface="Tahoma"/>
                <a:ea typeface="ヒラギノ角ゴ Pro W3"/>
                <a:cs typeface="Tahoma"/>
              </a:rPr>
              <a:t>fermedades raras, minoritarias o de baja prevalencia</a:t>
            </a:r>
          </a:p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Tahoma"/>
                <a:ea typeface="ヒラギノ角ゴ Pro W3"/>
                <a:cs typeface="Tahoma"/>
              </a:rPr>
              <a:t>conjunto heterogéneo de enfermedades </a:t>
            </a:r>
            <a:endParaRPr lang="es-ES" sz="1800" dirty="0">
              <a:latin typeface="Tahoma"/>
              <a:ea typeface="ヒラギノ角ゴ Pro W3"/>
              <a:cs typeface="Tahoma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Tahoma"/>
                <a:ea typeface="ヒラギノ角ゴ Pro W3"/>
                <a:cs typeface="Tahoma"/>
              </a:rPr>
              <a:t>potencialmente </a:t>
            </a:r>
            <a:r>
              <a:rPr lang="es-ES" sz="1800" b="1" dirty="0" smtClean="0">
                <a:latin typeface="Tahoma"/>
                <a:ea typeface="ヒラギノ角ゴ Pro W3"/>
                <a:cs typeface="Tahoma"/>
              </a:rPr>
              <a:t>mortales o debilitantes de forma crónica</a:t>
            </a:r>
            <a:endParaRPr lang="es-ES" sz="1800" dirty="0">
              <a:latin typeface="Tahoma"/>
              <a:ea typeface="ヒラギノ角ゴ Pro W3"/>
              <a:cs typeface="Tahoma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Tahoma"/>
                <a:ea typeface="ヒラギノ角ゴ Pro W3"/>
                <a:cs typeface="Tahoma"/>
              </a:rPr>
              <a:t>afectan a un máximo de 5 de cada 10.000 personas en Europa.</a:t>
            </a:r>
          </a:p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Tahoma"/>
                <a:cs typeface="Tahoma"/>
              </a:rPr>
              <a:t>&lt; 1 de cada 50.000 personas: enfermedad ultra rara</a:t>
            </a:r>
            <a:endParaRPr lang="es-ES" sz="1800" dirty="0" smtClean="0">
              <a:latin typeface="Tahoma"/>
              <a:ea typeface="ヒラギノ角ゴ Pro W3"/>
              <a:cs typeface="Tahoma"/>
            </a:endParaRPr>
          </a:p>
        </p:txBody>
      </p:sp>
      <p:sp>
        <p:nvSpPr>
          <p:cNvPr id="16390" name="Rectangle 2"/>
          <p:cNvSpPr>
            <a:spLocks/>
          </p:cNvSpPr>
          <p:nvPr/>
        </p:nvSpPr>
        <p:spPr bwMode="auto">
          <a:xfrm>
            <a:off x="4572000" y="404664"/>
            <a:ext cx="4286250" cy="10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  <a:t>Enfermedades Raras y </a:t>
            </a:r>
            <a:b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</a:br>
            <a: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  <a:t>Ultra raras</a:t>
            </a:r>
            <a:endParaRPr lang="es-ES" altLang="en-US" b="1" dirty="0">
              <a:solidFill>
                <a:schemeClr val="bg1"/>
              </a:solidFill>
              <a:latin typeface="Tahoma"/>
              <a:ea typeface="ヒラギノ角ゴ Pro W3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850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 txBox="1">
            <a:spLocks/>
          </p:cNvSpPr>
          <p:nvPr/>
        </p:nvSpPr>
        <p:spPr bwMode="auto">
          <a:xfrm>
            <a:off x="467544" y="1844824"/>
            <a:ext cx="8136904" cy="40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 eaLnBrk="1" hangingPunct="1">
              <a:lnSpc>
                <a:spcPct val="150000"/>
              </a:lnSpc>
              <a:spcBef>
                <a:spcPct val="40000"/>
              </a:spcBef>
            </a:pPr>
            <a:r>
              <a:rPr lang="es-ES" sz="1800" b="1" dirty="0">
                <a:solidFill>
                  <a:srgbClr val="C00000"/>
                </a:solidFill>
                <a:latin typeface="Tahoma"/>
                <a:ea typeface="ヒラギノ角ゴ Pro W3"/>
                <a:cs typeface="Tahoma"/>
              </a:rPr>
              <a:t>Enfermedades raras, minoritarias o de baja prevalencia</a:t>
            </a:r>
          </a:p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latin typeface="Tahoma"/>
                <a:ea typeface="ヒラギノ角ゴ Pro W3"/>
                <a:cs typeface="Tahoma"/>
              </a:rPr>
              <a:t>Existen entre </a:t>
            </a:r>
            <a:r>
              <a:rPr lang="es-ES" sz="1800" dirty="0" smtClean="0">
                <a:latin typeface="Tahoma"/>
                <a:ea typeface="ヒラギノ角ゴ Pro W3"/>
                <a:cs typeface="Tahoma"/>
              </a:rPr>
              <a:t>7.000 </a:t>
            </a:r>
            <a:r>
              <a:rPr lang="es-ES" sz="1800" dirty="0">
                <a:latin typeface="Tahoma"/>
                <a:ea typeface="ヒラギノ角ゴ Pro W3"/>
                <a:cs typeface="Tahoma"/>
              </a:rPr>
              <a:t>y 8.000 enfermedades raras diferentes</a:t>
            </a:r>
            <a:r>
              <a:rPr lang="es-ES" sz="1800" dirty="0" smtClean="0">
                <a:latin typeface="Tahoma"/>
                <a:ea typeface="ヒラギノ角ゴ Pro W3"/>
                <a:cs typeface="Tahoma"/>
              </a:rPr>
              <a:t> </a:t>
            </a:r>
            <a:endParaRPr lang="es-ES" sz="1800" dirty="0">
              <a:latin typeface="Tahoma"/>
              <a:ea typeface="ヒラギノ角ゴ Pro W3"/>
              <a:cs typeface="Tahoma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latin typeface="Tahoma"/>
                <a:ea typeface="ヒラギノ角ゴ Pro W3"/>
                <a:cs typeface="Tahoma"/>
              </a:rPr>
              <a:t>afectan a un 6%-8% de la población mundial </a:t>
            </a:r>
            <a:endParaRPr lang="es-ES" sz="1800" dirty="0" smtClean="0">
              <a:latin typeface="Tahoma"/>
              <a:ea typeface="ヒラギノ角ゴ Pro W3"/>
              <a:cs typeface="Tahoma"/>
            </a:endParaRPr>
          </a:p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  <a:buFont typeface="Wingdings" panose="05000000000000000000" pitchFamily="2" charset="2"/>
              <a:buChar char="ü"/>
            </a:pPr>
            <a:r>
              <a:rPr lang="es-ES" sz="1800" dirty="0">
                <a:latin typeface="Tahoma"/>
                <a:ea typeface="ヒラギノ角ゴ Pro W3"/>
                <a:cs typeface="Tahoma"/>
              </a:rPr>
              <a:t>Sólo se tiene conocimiento médico </a:t>
            </a:r>
            <a:r>
              <a:rPr lang="es-ES" sz="1800" dirty="0">
                <a:latin typeface="Tahoma"/>
                <a:cs typeface="Tahoma"/>
              </a:rPr>
              <a:t>y científico del 30% de estas </a:t>
            </a:r>
            <a:r>
              <a:rPr lang="es-ES" sz="1800" dirty="0" smtClean="0">
                <a:latin typeface="Tahoma"/>
                <a:ea typeface="ヒラギノ角ゴ Pro W3"/>
                <a:cs typeface="Tahoma"/>
              </a:rPr>
              <a:t>enfermedades</a:t>
            </a:r>
            <a:endParaRPr lang="es-ES" sz="1800" dirty="0">
              <a:latin typeface="Tahoma"/>
              <a:ea typeface="ヒラギノ角ゴ Pro W3"/>
              <a:cs typeface="Tahoma"/>
            </a:endParaRPr>
          </a:p>
        </p:txBody>
      </p:sp>
      <p:sp>
        <p:nvSpPr>
          <p:cNvPr id="16390" name="Rectangle 2"/>
          <p:cNvSpPr>
            <a:spLocks/>
          </p:cNvSpPr>
          <p:nvPr/>
        </p:nvSpPr>
        <p:spPr bwMode="auto">
          <a:xfrm>
            <a:off x="4572000" y="404664"/>
            <a:ext cx="4286250" cy="10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  <a:t>Enfermedades Raras y </a:t>
            </a:r>
            <a:b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</a:br>
            <a: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  <a:t>Ultra raras</a:t>
            </a:r>
            <a:endParaRPr lang="es-ES" altLang="en-US" b="1" dirty="0">
              <a:solidFill>
                <a:schemeClr val="bg1"/>
              </a:solidFill>
              <a:latin typeface="Tahoma"/>
              <a:ea typeface="ヒラギノ角ゴ Pro W3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 txBox="1">
            <a:spLocks/>
          </p:cNvSpPr>
          <p:nvPr/>
        </p:nvSpPr>
        <p:spPr bwMode="auto">
          <a:xfrm>
            <a:off x="467544" y="1844824"/>
            <a:ext cx="8136904" cy="40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lvl="1" eaLnBrk="1" hangingPunct="1">
              <a:lnSpc>
                <a:spcPct val="150000"/>
              </a:lnSpc>
              <a:spcBef>
                <a:spcPct val="40000"/>
              </a:spcBef>
            </a:pPr>
            <a:r>
              <a:rPr lang="es-ES" sz="1800" b="1" dirty="0" smtClean="0">
                <a:solidFill>
                  <a:srgbClr val="C00000"/>
                </a:solidFill>
                <a:latin typeface="Tahoma"/>
                <a:ea typeface="ヒラギノ角ゴ Pro W3"/>
                <a:cs typeface="Tahoma"/>
              </a:rPr>
              <a:t>Enfermedades </a:t>
            </a:r>
            <a:r>
              <a:rPr lang="es-ES" sz="1800" b="1" dirty="0">
                <a:solidFill>
                  <a:srgbClr val="C00000"/>
                </a:solidFill>
                <a:latin typeface="Tahoma"/>
                <a:ea typeface="ヒラギノ角ゴ Pro W3"/>
                <a:cs typeface="Tahoma"/>
              </a:rPr>
              <a:t>raras, minoritarias o de baja prevalencia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Font typeface="Arial"/>
              <a:buChar char="•"/>
            </a:pPr>
            <a:r>
              <a:rPr lang="es-ES" sz="1800" dirty="0" smtClean="0">
                <a:latin typeface="Tahoma"/>
                <a:cs typeface="Tahoma"/>
              </a:rPr>
              <a:t>El origen </a:t>
            </a:r>
            <a:r>
              <a:rPr lang="es-ES" sz="1800" dirty="0">
                <a:latin typeface="Tahoma"/>
                <a:cs typeface="Tahoma"/>
              </a:rPr>
              <a:t>es genético </a:t>
            </a:r>
            <a:r>
              <a:rPr lang="es-ES" sz="1800" dirty="0" smtClean="0">
                <a:latin typeface="Tahoma"/>
                <a:cs typeface="Tahoma"/>
              </a:rPr>
              <a:t>en el 80% de los casos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Font typeface="Arial"/>
              <a:buChar char="•"/>
            </a:pPr>
            <a:r>
              <a:rPr lang="es-ES" sz="1800" dirty="0" smtClean="0">
                <a:latin typeface="Tahoma"/>
                <a:cs typeface="Tahoma"/>
              </a:rPr>
              <a:t>Afectan mayoritariamente a niños 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Font typeface="Arial"/>
              <a:buChar char="•"/>
            </a:pPr>
            <a:r>
              <a:rPr lang="es-ES" sz="1800" dirty="0" smtClean="0">
                <a:latin typeface="Tahoma"/>
                <a:cs typeface="Tahoma"/>
              </a:rPr>
              <a:t>El 35% de las muertes de niños menores de 1 año se deben a </a:t>
            </a:r>
            <a:r>
              <a:rPr lang="es-ES" sz="1800" dirty="0">
                <a:latin typeface="Tahoma"/>
                <a:ea typeface="ヒラギノ角ゴ Pro W3"/>
                <a:cs typeface="Tahoma"/>
              </a:rPr>
              <a:t>enfermedades</a:t>
            </a:r>
            <a:r>
              <a:rPr lang="es-ES" sz="1800" dirty="0" smtClean="0">
                <a:latin typeface="Tahoma"/>
                <a:cs typeface="Tahoma"/>
              </a:rPr>
              <a:t> raras</a:t>
            </a:r>
          </a:p>
          <a:p>
            <a:pPr algn="just" eaLnBrk="1" hangingPunct="1">
              <a:lnSpc>
                <a:spcPct val="150000"/>
              </a:lnSpc>
              <a:spcBef>
                <a:spcPct val="40000"/>
              </a:spcBef>
              <a:buFont typeface="Arial"/>
              <a:buChar char="•"/>
            </a:pPr>
            <a:r>
              <a:rPr lang="es-ES" sz="1800" dirty="0">
                <a:latin typeface="Tahoma"/>
                <a:cs typeface="Tahoma"/>
              </a:rPr>
              <a:t>C</a:t>
            </a:r>
            <a:r>
              <a:rPr lang="es-ES" sz="1800" dirty="0" smtClean="0">
                <a:latin typeface="Tahoma"/>
                <a:cs typeface="Tahoma"/>
              </a:rPr>
              <a:t>ada año mueren 5.000 niños en el mundo debido estas enfermedades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40000"/>
              </a:spcBef>
            </a:pPr>
            <a:endParaRPr lang="es-ES" sz="18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40000"/>
              </a:spcBef>
              <a:buFont typeface="Arial" charset="0"/>
              <a:buNone/>
            </a:pPr>
            <a:endParaRPr lang="es-ES" sz="3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Font typeface="Arial" charset="0"/>
              <a:buNone/>
            </a:pPr>
            <a:endParaRPr lang="es-ES" sz="300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Font typeface="Arial" charset="0"/>
              <a:buNone/>
            </a:pPr>
            <a:endParaRPr lang="es-ES" sz="1800" u="sng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Font typeface="Arial" charset="0"/>
              <a:buNone/>
            </a:pPr>
            <a:endParaRPr lang="es-ES" sz="1800" u="sng" dirty="0" smtClean="0">
              <a:latin typeface="Tahoma" pitchFamily="34" charset="0"/>
              <a:ea typeface="ヒラギノ角ゴ Pro W3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endParaRPr lang="es-ES" altLang="en-US" sz="2000" dirty="0"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6390" name="Rectangle 2"/>
          <p:cNvSpPr>
            <a:spLocks/>
          </p:cNvSpPr>
          <p:nvPr/>
        </p:nvSpPr>
        <p:spPr bwMode="auto">
          <a:xfrm>
            <a:off x="4572000" y="404664"/>
            <a:ext cx="4286250" cy="10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  <a:t>Enfermedades Raras y </a:t>
            </a:r>
            <a:b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</a:br>
            <a:r>
              <a:rPr lang="es-ES" b="1" dirty="0" smtClean="0">
                <a:solidFill>
                  <a:schemeClr val="bg1"/>
                </a:solidFill>
                <a:latin typeface="Tahoma"/>
                <a:ea typeface="ヒラギノ角ゴ Pro W3"/>
                <a:cs typeface="Tahoma"/>
              </a:rPr>
              <a:t>Ultra raras</a:t>
            </a:r>
            <a:endParaRPr lang="es-ES" altLang="en-US" b="1" dirty="0">
              <a:solidFill>
                <a:schemeClr val="bg1"/>
              </a:solidFill>
              <a:latin typeface="Tahoma"/>
              <a:ea typeface="ヒラギノ角ゴ Pro W3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 txBox="1">
            <a:spLocks/>
          </p:cNvSpPr>
          <p:nvPr/>
        </p:nvSpPr>
        <p:spPr bwMode="auto">
          <a:xfrm>
            <a:off x="251520" y="1844824"/>
            <a:ext cx="8712968" cy="41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Cooperación de empresas farmacéuticas </a:t>
            </a:r>
            <a:r>
              <a:rPr lang="es-ES_tradnl" altLang="en-US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expertas en enfermedades raras o poco frecuentes </a:t>
            </a: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(EERR):</a:t>
            </a:r>
          </a:p>
          <a:p>
            <a:pPr lvl="1" eaLnBrk="1" hangingPunct="1">
              <a:lnSpc>
                <a:spcPct val="150000"/>
              </a:lnSpc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800" i="1" u="sng" dirty="0" smtClean="0">
                <a:latin typeface="Tahoma" pitchFamily="34" charset="0"/>
                <a:ea typeface="ヒラギノ角ゴ Pro W3" charset="-128"/>
              </a:rPr>
              <a:t>Relativamente pequeñas </a:t>
            </a: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en cuanto a infraestructura</a:t>
            </a:r>
          </a:p>
          <a:p>
            <a:pPr lvl="1" eaLnBrk="1" hangingPunct="1">
              <a:lnSpc>
                <a:spcPct val="150000"/>
              </a:lnSpc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800" i="1" u="sng" dirty="0" smtClean="0">
                <a:latin typeface="Tahoma" pitchFamily="34" charset="0"/>
                <a:ea typeface="ヒラギノ角ゴ Pro W3" charset="-128"/>
              </a:rPr>
              <a:t>La mayoría son empresas biotecnológicas</a:t>
            </a: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 (el impacto macroeconómico de la biotecnología en 2010 ascendió al 1,2% del PIB nacional).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endParaRPr lang="es-ES_tradnl" altLang="en-US" sz="2000" dirty="0"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6390" name="Rectangle 2"/>
          <p:cNvSpPr>
            <a:spLocks/>
          </p:cNvSpPr>
          <p:nvPr/>
        </p:nvSpPr>
        <p:spPr bwMode="auto">
          <a:xfrm>
            <a:off x="4572000" y="404664"/>
            <a:ext cx="4286250" cy="11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AELMHU</a:t>
            </a:r>
            <a:endParaRPr lang="es-ES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 txBox="1">
            <a:spLocks/>
          </p:cNvSpPr>
          <p:nvPr/>
        </p:nvSpPr>
        <p:spPr bwMode="auto">
          <a:xfrm>
            <a:off x="251520" y="1844476"/>
            <a:ext cx="8712968" cy="410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Comprometidas en invertir, descubrir y desarrollar </a:t>
            </a:r>
            <a:r>
              <a:rPr lang="es-ES_tradnl" altLang="en-US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tratamientos innovadores:</a:t>
            </a:r>
            <a:endParaRPr lang="es-ES_tradnl" altLang="en-US" sz="1800" b="1" dirty="0" smtClean="0">
              <a:latin typeface="Tahoma" pitchFamily="34" charset="0"/>
              <a:ea typeface="ヒラギノ角ゴ Pro W3" charset="-128"/>
            </a:endParaRPr>
          </a:p>
          <a:p>
            <a:pPr lvl="1" eaLnBrk="1" hangingPunct="1">
              <a:lnSpc>
                <a:spcPct val="150000"/>
              </a:lnSpc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Inversión en I+D de </a:t>
            </a:r>
            <a:r>
              <a:rPr lang="es-ES_tradnl" altLang="en-US" sz="1800" i="1" u="sng" dirty="0" smtClean="0">
                <a:latin typeface="Tahoma" pitchFamily="34" charset="0"/>
                <a:ea typeface="ヒラギノ角ゴ Pro W3" charset="-128"/>
              </a:rPr>
              <a:t>hasta el 25% del beneficio neto</a:t>
            </a:r>
          </a:p>
          <a:p>
            <a:pPr lvl="1" eaLnBrk="1" hangingPunct="1">
              <a:lnSpc>
                <a:spcPct val="150000"/>
              </a:lnSpc>
              <a:spcAft>
                <a:spcPts val="4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Compañías que proporcionan </a:t>
            </a:r>
            <a:r>
              <a:rPr lang="es-ES_tradnl" altLang="en-US" sz="1800" i="1" u="sng" dirty="0" smtClean="0">
                <a:latin typeface="Tahoma" pitchFamily="34" charset="0"/>
                <a:ea typeface="ヒラギノ角ゴ Pro W3" charset="-128"/>
              </a:rPr>
              <a:t>ocupación de alto valor y cualificación</a:t>
            </a:r>
            <a:endParaRPr lang="es-ES_tradnl" altLang="en-US" sz="1800" dirty="0" smtClean="0">
              <a:latin typeface="Tahoma" pitchFamily="34" charset="0"/>
              <a:ea typeface="ヒラギノ角ゴ Pro W3" charset="-128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Comprometidas con el fin de contribuir activamente a cambiar el curso de las enfermedades raras y ultra raras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endParaRPr lang="es-ES_tradnl" altLang="en-US" sz="2000" dirty="0"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6390" name="Rectangle 2"/>
          <p:cNvSpPr>
            <a:spLocks/>
          </p:cNvSpPr>
          <p:nvPr/>
        </p:nvSpPr>
        <p:spPr bwMode="auto">
          <a:xfrm>
            <a:off x="4572000" y="404664"/>
            <a:ext cx="4286250" cy="11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ES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AELMHU</a:t>
            </a:r>
            <a:endParaRPr lang="es-ES" alt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 txBox="1">
            <a:spLocks/>
          </p:cNvSpPr>
          <p:nvPr/>
        </p:nvSpPr>
        <p:spPr bwMode="auto">
          <a:xfrm>
            <a:off x="457200" y="1916113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s-ES_tradnl" altLang="en-US" sz="1800" b="1" dirty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N</a:t>
            </a:r>
            <a:r>
              <a:rPr lang="es-ES_tradnl" altLang="en-US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ecesidad social de hacer visibles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None/>
            </a:pPr>
            <a:endParaRPr lang="es-ES_tradnl" altLang="en-US" sz="1800" b="1" dirty="0" smtClean="0">
              <a:latin typeface="Tahoma" pitchFamily="34" charset="0"/>
              <a:ea typeface="ヒラギノ角ゴ Pro W3" charset="-128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características especiales de las Enfermedades Raras </a:t>
            </a:r>
            <a:endParaRPr lang="es-ES_tradnl" altLang="en-US" sz="1800" dirty="0">
              <a:latin typeface="Tahoma" pitchFamily="34" charset="0"/>
              <a:ea typeface="ヒラギノ角ゴ Pro W3" charset="-128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beneficios de los Medicamentos Huérfanos y Ultra-</a:t>
            </a:r>
            <a:r>
              <a:rPr lang="es-ES_tradnl" altLang="en-US" sz="1800" dirty="0" smtClean="0">
                <a:solidFill>
                  <a:srgbClr val="000000"/>
                </a:solidFill>
                <a:latin typeface="Tahoma" pitchFamily="34" charset="0"/>
                <a:ea typeface="ヒラギノ角ゴ Pro W3" charset="-128"/>
              </a:rPr>
              <a:t>huérfanos</a:t>
            </a:r>
          </a:p>
          <a:p>
            <a:pPr marL="285750" indent="-285750"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AELMHU a ser un </a:t>
            </a:r>
            <a:r>
              <a:rPr lang="es-ES_tradnl" altLang="en-US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</a:rPr>
              <a:t>interlocutor válido </a:t>
            </a: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para:</a:t>
            </a:r>
            <a:endParaRPr lang="es-ES_tradnl" altLang="en-US" sz="1800" dirty="0">
              <a:latin typeface="Tahoma" pitchFamily="34" charset="0"/>
              <a:ea typeface="ヒラギノ角ゴ Pro W3" charset="-128"/>
            </a:endParaRPr>
          </a:p>
          <a:p>
            <a:pPr algn="ctr" eaLnBrk="1" hangingPunct="1"/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Administración </a:t>
            </a:r>
            <a:r>
              <a:rPr lang="es-ES_tradnl" altLang="en-US" sz="1800" dirty="0">
                <a:latin typeface="Tahoma" pitchFamily="34" charset="0"/>
                <a:ea typeface="ヒラギノ角ゴ Pro W3" charset="-128"/>
              </a:rPr>
              <a:t>s</a:t>
            </a: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anitaria</a:t>
            </a:r>
          </a:p>
          <a:p>
            <a:pPr algn="ctr" eaLnBrk="1" hangingPunct="1"/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Representantes </a:t>
            </a:r>
            <a:r>
              <a:rPr lang="es-ES_tradnl" altLang="en-US" sz="1800" dirty="0">
                <a:latin typeface="Tahoma" pitchFamily="34" charset="0"/>
                <a:ea typeface="ヒラギノ角ゴ Pro W3" charset="-128"/>
              </a:rPr>
              <a:t>p</a:t>
            </a: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olíticos</a:t>
            </a:r>
          </a:p>
          <a:p>
            <a:pPr algn="ctr" eaLnBrk="1" hangingPunct="1"/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Comunidades médicas </a:t>
            </a:r>
            <a:r>
              <a:rPr lang="es-ES_tradnl" altLang="en-US" sz="1800" dirty="0">
                <a:latin typeface="Tahoma" pitchFamily="34" charset="0"/>
                <a:ea typeface="ヒラギノ角ゴ Pro W3" charset="-128"/>
              </a:rPr>
              <a:t>y</a:t>
            </a:r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 científicas</a:t>
            </a:r>
          </a:p>
          <a:p>
            <a:pPr algn="ctr" eaLnBrk="1" hangingPunct="1"/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Asociaciones de pacientes</a:t>
            </a:r>
            <a:endParaRPr lang="es-ES_tradnl" altLang="en-US" sz="1800" dirty="0">
              <a:latin typeface="Tahoma" pitchFamily="34" charset="0"/>
              <a:ea typeface="ヒラギノ角ゴ Pro W3" charset="-128"/>
            </a:endParaRPr>
          </a:p>
          <a:p>
            <a:pPr algn="ctr" eaLnBrk="1" hangingPunct="1"/>
            <a:r>
              <a:rPr lang="es-ES_tradnl" altLang="en-US" sz="1800" dirty="0" smtClean="0">
                <a:latin typeface="Tahoma" pitchFamily="34" charset="0"/>
                <a:ea typeface="ヒラギノ角ゴ Pro W3" charset="-128"/>
              </a:rPr>
              <a:t>Sociedad en general </a:t>
            </a:r>
            <a:endParaRPr lang="es-ES_tradnl" altLang="en-US" sz="1800" dirty="0"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19462" name="Rectangle 2"/>
          <p:cNvSpPr>
            <a:spLocks/>
          </p:cNvSpPr>
          <p:nvPr/>
        </p:nvSpPr>
        <p:spPr bwMode="auto">
          <a:xfrm>
            <a:off x="4572000" y="404664"/>
            <a:ext cx="4286250" cy="9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ca-E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E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Porqué</a:t>
            </a:r>
            <a:r>
              <a:rPr lang="ca-ES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AELMHU?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 txBox="1">
            <a:spLocks/>
          </p:cNvSpPr>
          <p:nvPr/>
        </p:nvSpPr>
        <p:spPr bwMode="auto">
          <a:xfrm>
            <a:off x="323528" y="1844824"/>
            <a:ext cx="842493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es-ES_tradnl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 Acceso rápido </a:t>
            </a:r>
            <a:r>
              <a:rPr lang="es-ES_tradnl" sz="1800" b="1" dirty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y</a:t>
            </a:r>
            <a:r>
              <a:rPr lang="es-ES_tradnl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 equitativo al diagnóstico </a:t>
            </a:r>
            <a:r>
              <a:rPr lang="es-ES_tradnl" sz="1800" b="1" dirty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y</a:t>
            </a:r>
            <a:r>
              <a:rPr lang="es-ES_tradnl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 al tratamiento </a:t>
            </a:r>
            <a:r>
              <a:rPr lang="es-ES_tradnl" sz="1800" dirty="0" smtClean="0">
                <a:solidFill>
                  <a:srgbClr val="000000"/>
                </a:solidFill>
                <a:latin typeface="Tahoma" charset="0"/>
                <a:ea typeface="ヒラギノ角ゴ Pro W3" charset="0"/>
              </a:rPr>
              <a:t>para personas con EERR:</a:t>
            </a:r>
          </a:p>
          <a:p>
            <a:pPr lvl="1" algn="just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s-ES_tradnl" sz="1800" dirty="0" smtClean="0">
                <a:solidFill>
                  <a:srgbClr val="000000"/>
                </a:solidFill>
                <a:latin typeface="Tahoma" charset="0"/>
                <a:ea typeface="ヒラギノ角ゴ Pro W3" charset="0"/>
              </a:rPr>
              <a:t>Evitando demoras innecesarias en los procedimientos administrativos</a:t>
            </a:r>
          </a:p>
          <a:p>
            <a:pPr lvl="1" algn="just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s-ES_tradnl" sz="1800" dirty="0" smtClean="0">
                <a:solidFill>
                  <a:srgbClr val="000000"/>
                </a:solidFill>
                <a:latin typeface="Tahoma" charset="0"/>
                <a:ea typeface="ヒラギノ角ゴ Pro W3" charset="0"/>
              </a:rPr>
              <a:t>Garantizando un acceso equitativo a los tratamientos</a:t>
            </a:r>
          </a:p>
          <a:p>
            <a:pPr lvl="1" algn="just" eaLnBrk="1" hangingPunct="1">
              <a:spcAft>
                <a:spcPts val="1200"/>
              </a:spcAft>
              <a:buFont typeface="Calibri" charset="0"/>
              <a:buAutoNum type="alphaLcParenR"/>
            </a:pPr>
            <a:r>
              <a:rPr lang="es-ES_tradnl" sz="1800" dirty="0" smtClean="0">
                <a:solidFill>
                  <a:srgbClr val="000000"/>
                </a:solidFill>
                <a:latin typeface="Tahoma" charset="0"/>
                <a:ea typeface="ヒラギノ角ゴ Pro W3" charset="0"/>
              </a:rPr>
              <a:t>Concienciando a las Autoridades Sanitarias sobre la necesidad de un presupuesto específico para el tratamiento de las enfermedades raras 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es-ES_tradnl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 Entorno transparente </a:t>
            </a:r>
            <a:r>
              <a:rPr lang="es-ES_tradnl" sz="1800" b="1" dirty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y</a:t>
            </a:r>
            <a:r>
              <a:rPr lang="es-ES_tradnl" sz="1800" b="1" dirty="0" smtClean="0">
                <a:solidFill>
                  <a:srgbClr val="C00000"/>
                </a:solidFill>
                <a:latin typeface="Tahoma" pitchFamily="34" charset="0"/>
                <a:ea typeface="ヒラギノ角ゴ Pro W3" charset="-128"/>
                <a:cs typeface="+mn-cs"/>
              </a:rPr>
              <a:t> estable </a:t>
            </a:r>
            <a:r>
              <a:rPr lang="es-ES_tradnl" sz="1800" dirty="0" smtClean="0">
                <a:solidFill>
                  <a:srgbClr val="000000"/>
                </a:solidFill>
                <a:latin typeface="Tahoma" charset="0"/>
                <a:ea typeface="ヒラギノ角ゴ Pro W3" charset="0"/>
              </a:rPr>
              <a:t>que incentive la investigación de las compañías en enfermedades raras</a:t>
            </a:r>
            <a:endParaRPr lang="es-ES_tradnl" sz="1800" dirty="0">
              <a:solidFill>
                <a:srgbClr val="000000"/>
              </a:solidFill>
              <a:latin typeface="Tahoma" charset="0"/>
              <a:ea typeface="ヒラギノ角ゴ Pro W3" charset="0"/>
            </a:endParaRPr>
          </a:p>
        </p:txBody>
      </p:sp>
      <p:sp>
        <p:nvSpPr>
          <p:cNvPr id="20486" name="Rectangle 2"/>
          <p:cNvSpPr>
            <a:spLocks/>
          </p:cNvSpPr>
          <p:nvPr/>
        </p:nvSpPr>
        <p:spPr bwMode="auto">
          <a:xfrm>
            <a:off x="4572000" y="404664"/>
            <a:ext cx="4286250" cy="55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r>
              <a:rPr lang="ca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a-E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AELMHU</a:t>
            </a:r>
          </a:p>
        </p:txBody>
      </p:sp>
    </p:spTree>
    <p:extLst>
      <p:ext uri="{BB962C8B-B14F-4D97-AF65-F5344CB8AC3E}">
        <p14:creationId xmlns:p14="http://schemas.microsoft.com/office/powerpoint/2010/main" val="16829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/>
          </p:cNvSpPr>
          <p:nvPr/>
        </p:nvSpPr>
        <p:spPr bwMode="auto">
          <a:xfrm>
            <a:off x="4572000" y="404664"/>
            <a:ext cx="4286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Compañías Asociadas</a:t>
            </a:r>
            <a:endParaRPr lang="es-E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5" name="Picture 4" descr="http://www.aegeanconferences.org/aegeanconferences/filemanager/SponsorLogos/alex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90" y="1920320"/>
            <a:ext cx="2028282" cy="5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http://www.eurekalert.org/multimedia/pub/web/4028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09" y="3896776"/>
            <a:ext cx="1703291" cy="53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http://www.medicines.org.uk/services/internalservices/companylogo/img/org3372pr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2" y="5117203"/>
            <a:ext cx="1812506" cy="5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" descr="C:\Users\salaa5243\AppData\Local\Microsoft\Windows\Temporary Internet Files\Content.Outlook\TEGMCW69\CSL Behring Highres H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51" y="2907457"/>
            <a:ext cx="1988761" cy="5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" descr="http://www.endotext.org/images/logo_ipsen_col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0" y="3884893"/>
            <a:ext cx="1987316" cy="55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 descr="C:\Users\salaa5243\AppData\Local\Microsoft\Windows\Temporary Internet Files\Content.Outlook\TEGMCW69\Actelion_Logo_RGB_JPG_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7783"/>
            <a:ext cx="2024226" cy="6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4" y="2904921"/>
            <a:ext cx="1981534" cy="5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2" descr="4650_BMEURO_logo_RGB Novo (Fev_2012)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16" y="1837783"/>
            <a:ext cx="1692047" cy="6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 descr="http://www.recordati.it/rec_en/siteware/orphanlogo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3742" y="3884524"/>
            <a:ext cx="1939178" cy="55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0 Imagen" descr="VertexLogo_tagline_colorRG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32708" y="4869160"/>
            <a:ext cx="1441247" cy="9600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/>
          <a:srcRect l="16736" t="22422" r="18332" b="29964"/>
          <a:stretch/>
        </p:blipFill>
        <p:spPr>
          <a:xfrm>
            <a:off x="6536152" y="2780928"/>
            <a:ext cx="1829111" cy="8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LMH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1_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e Office">
      <a:majorFont>
        <a:latin typeface="Tahoma"/>
        <a:ea typeface="ヒラギノ角ゴ Pro W3"/>
        <a:cs typeface="Arial"/>
      </a:majorFont>
      <a:minorFont>
        <a:latin typeface="Tahoma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2_Tema d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ema de Office">
      <a:majorFont>
        <a:latin typeface="Tahoma"/>
        <a:ea typeface="ヒラギノ角ゴ Pro W3"/>
        <a:cs typeface="Arial"/>
      </a:majorFont>
      <a:minorFont>
        <a:latin typeface="Tahoma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AELMHU</Template>
  <TotalTime>7123</TotalTime>
  <Words>945</Words>
  <Application>Microsoft Office PowerPoint</Application>
  <PresentationFormat>Presentación en pantalla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AELMHU</vt:lpstr>
      <vt:lpstr>1_Tema de Office</vt:lpstr>
      <vt:lpstr>2_Tema de Office</vt:lpstr>
      <vt:lpstr>3_Tema de Office</vt:lpstr>
      <vt:lpstr>4_Tema de Office</vt:lpstr>
      <vt:lpstr>Tema de Office</vt:lpstr>
      <vt:lpstr>Congreso de pacientes de fiebre mediterránea familiar y síndromes auto inflamatorios de España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</dc:title>
  <dc:creator>Thibault</dc:creator>
  <cp:lastModifiedBy>Cruz, Luis ES/BCL</cp:lastModifiedBy>
  <cp:revision>180</cp:revision>
  <dcterms:created xsi:type="dcterms:W3CDTF">2014-05-19T18:50:13Z</dcterms:created>
  <dcterms:modified xsi:type="dcterms:W3CDTF">2016-02-25T14:22:51Z</dcterms:modified>
</cp:coreProperties>
</file>