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68" r:id="rId11"/>
    <p:sldId id="267" r:id="rId12"/>
    <p:sldId id="262" r:id="rId13"/>
    <p:sldId id="269" r:id="rId14"/>
    <p:sldId id="273" r:id="rId15"/>
    <p:sldId id="270" r:id="rId16"/>
    <p:sldId id="271" r:id="rId17"/>
    <p:sldId id="283" r:id="rId18"/>
    <p:sldId id="276" r:id="rId19"/>
    <p:sldId id="274" r:id="rId20"/>
    <p:sldId id="282" r:id="rId21"/>
    <p:sldId id="277" r:id="rId22"/>
    <p:sldId id="278" r:id="rId23"/>
    <p:sldId id="280" r:id="rId24"/>
    <p:sldId id="281" r:id="rId25"/>
    <p:sldId id="275" r:id="rId26"/>
    <p:sldId id="284" r:id="rId27"/>
    <p:sldId id="285" r:id="rId28"/>
  </p:sldIdLst>
  <p:sldSz cx="9144000" cy="6858000" type="screen4x3"/>
  <p:notesSz cx="6858000" cy="99472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B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92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752A4-EFE9-4383-82AE-1C7B5C711194}" type="datetimeFigureOut">
              <a:rPr lang="es-ES" smtClean="0"/>
              <a:t>24/02/2017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1058E-34E7-468F-A940-0B24B4295D7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8469F-4C4A-470C-9971-D15420275D2D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9ED6-5583-49F0-AAB7-CFD5472213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0672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Medicamento biológico, gen, proteína,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pirina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marenostrina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citoesqueleto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leucocitos,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canakinumab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cochicina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anticuerpo monoclonal,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interleukina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semivida,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aclaramiento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mediadores inflamatorios, leucocitos, aminoácido,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nucleótico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ribosoma, ADN, ARN, medicamento biológico, medicamento químico, FDA, EMA,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autosómico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recesivo, gen,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canakinumab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Etanercept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inmunogenicidad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efecto secundario, efecto adverso, contraindicación,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farmacovigilancia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MEFV = </a:t>
            </a:r>
            <a:r>
              <a:rPr lang="es-ES" baseline="0" dirty="0" err="1" smtClean="0"/>
              <a:t>MEditerranena</a:t>
            </a:r>
            <a:r>
              <a:rPr lang="es-ES" baseline="0" dirty="0" smtClean="0"/>
              <a:t> Familiar </a:t>
            </a:r>
            <a:r>
              <a:rPr lang="es-ES" baseline="0" dirty="0" err="1" smtClean="0"/>
              <a:t>Fever</a:t>
            </a:r>
            <a:r>
              <a:rPr lang="es-ES" baseline="0" dirty="0" smtClean="0"/>
              <a:t>. </a:t>
            </a:r>
            <a:r>
              <a:rPr lang="es-ES" dirty="0" smtClean="0"/>
              <a:t>Cromosoma,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estuctura</a:t>
            </a:r>
            <a:r>
              <a:rPr lang="es-ES" baseline="0" dirty="0" smtClean="0"/>
              <a:t> plegada, doble hélice ADN, nucleótidos.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ARN</a:t>
            </a:r>
            <a:r>
              <a:rPr lang="es-ES" baseline="0" dirty="0" smtClean="0"/>
              <a:t> polimerasa, </a:t>
            </a:r>
            <a:r>
              <a:rPr lang="es-ES" baseline="0" dirty="0" err="1" smtClean="0"/>
              <a:t>ARNm</a:t>
            </a:r>
            <a:r>
              <a:rPr lang="es-ES" baseline="0" dirty="0" smtClean="0"/>
              <a:t>,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Codon</a:t>
            </a:r>
            <a:r>
              <a:rPr lang="es-ES" dirty="0" smtClean="0"/>
              <a:t>,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anticodon</a:t>
            </a:r>
            <a:r>
              <a:rPr lang="es-ES" baseline="0" dirty="0" smtClean="0"/>
              <a:t>, Ribosoma, </a:t>
            </a:r>
            <a:r>
              <a:rPr lang="es-ES" baseline="0" dirty="0" err="1" smtClean="0"/>
              <a:t>ARNt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aminoacidos</a:t>
            </a:r>
            <a:r>
              <a:rPr lang="es-ES" baseline="0" dirty="0" smtClean="0"/>
              <a:t>, cadena proteica, </a:t>
            </a:r>
            <a:r>
              <a:rPr lang="es-ES" baseline="0" dirty="0" err="1" smtClean="0"/>
              <a:t>polipéptido</a:t>
            </a:r>
            <a:r>
              <a:rPr lang="es-ES" baseline="0" dirty="0" smtClean="0"/>
              <a:t>, proteína.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Proteína estructura 3D, </a:t>
            </a:r>
            <a:r>
              <a:rPr lang="es-ES" dirty="0" err="1" smtClean="0"/>
              <a:t>aa</a:t>
            </a:r>
            <a:r>
              <a:rPr lang="es-ES" dirty="0" smtClean="0"/>
              <a:t>, función. Mutación</a:t>
            </a:r>
            <a:r>
              <a:rPr lang="es-ES" baseline="0" dirty="0" smtClean="0"/>
              <a:t> </a:t>
            </a:r>
            <a:r>
              <a:rPr lang="es-ES" baseline="0" dirty="0" smtClean="0">
                <a:sym typeface="Wingdings" pitchFamily="2" charset="2"/>
              </a:rPr>
              <a:t> no pasa nada   altera función de la proteína.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Célula</a:t>
            </a:r>
            <a:r>
              <a:rPr lang="es-ES" baseline="0" dirty="0" smtClean="0"/>
              <a:t> inmunitaria en movimiento constante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ED6-5583-49F0-AAB7-CFD5472213E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264-0EB5-4490-9129-D8D96DB47071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7070-589D-4412-8C46-DE6E84D082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264-0EB5-4490-9129-D8D96DB47071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7070-589D-4412-8C46-DE6E84D082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264-0EB5-4490-9129-D8D96DB47071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7070-589D-4412-8C46-DE6E84D082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264-0EB5-4490-9129-D8D96DB47071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7070-589D-4412-8C46-DE6E84D082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264-0EB5-4490-9129-D8D96DB47071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7070-589D-4412-8C46-DE6E84D082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264-0EB5-4490-9129-D8D96DB47071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7070-589D-4412-8C46-DE6E84D082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264-0EB5-4490-9129-D8D96DB47071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7070-589D-4412-8C46-DE6E84D082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264-0EB5-4490-9129-D8D96DB47071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7070-589D-4412-8C46-DE6E84D082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264-0EB5-4490-9129-D8D96DB47071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7070-589D-4412-8C46-DE6E84D082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264-0EB5-4490-9129-D8D96DB47071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7070-589D-4412-8C46-DE6E84D082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264-0EB5-4490-9129-D8D96DB47071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7070-589D-4412-8C46-DE6E84D082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A8264-0EB5-4490-9129-D8D96DB47071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7070-589D-4412-8C46-DE6E84D082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hyperlink" Target="https://www.notificaram.es/" TargetMode="Externa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4803250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ncbi.nlm.nih.gov/pubmed/?term=&amp;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pubmed/?term=Batu%20ED%5bAuthor%5d&amp;cauthor=true&amp;cauthor_uid=27051312" TargetMode="External"/><Relationship Id="rId5" Type="http://schemas.openxmlformats.org/officeDocument/2006/relationships/hyperlink" Target="https://www.ncbi.nlm.nih.gov/pubmed/?term=S&amp;" TargetMode="External"/><Relationship Id="rId10" Type="http://schemas.openxmlformats.org/officeDocument/2006/relationships/hyperlink" Target="https://www.ncbi.nlm.nih.gov/pubmed/?term=Portincasa%20P%5bAuthor%5d&amp;cauthor=true&amp;cauthor_uid=26572612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ncbi.nlm.nih.gov/pubmed/2657261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Tratamiento de la FMF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sef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44824"/>
            <a:ext cx="3096344" cy="1733953"/>
          </a:xfrm>
          <a:prstGeom prst="rect">
            <a:avLst/>
          </a:prstGeom>
        </p:spPr>
      </p:pic>
      <p:pic>
        <p:nvPicPr>
          <p:cNvPr id="5" name="4 Imagen" descr="FMF Spa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844824"/>
            <a:ext cx="4400772" cy="156227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4581128"/>
            <a:ext cx="47129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/>
              <a:t>Guillermo </a:t>
            </a:r>
            <a:r>
              <a:rPr lang="es-ES" sz="3200" dirty="0" err="1" smtClean="0"/>
              <a:t>Bagaría</a:t>
            </a:r>
            <a:r>
              <a:rPr lang="es-ES" sz="3200" dirty="0" smtClean="0"/>
              <a:t>. </a:t>
            </a:r>
          </a:p>
          <a:p>
            <a:pPr algn="ctr"/>
            <a:r>
              <a:rPr lang="es-ES" sz="3200" dirty="0" smtClean="0"/>
              <a:t>Farmacéutico Comunitario.</a:t>
            </a:r>
            <a:endParaRPr lang="es-ES" sz="3200" dirty="0"/>
          </a:p>
        </p:txBody>
      </p:sp>
      <p:pic>
        <p:nvPicPr>
          <p:cNvPr id="7" name="6 Imagen" descr="Farm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077072"/>
            <a:ext cx="1728192" cy="21112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81328"/>
            <a:ext cx="759633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1832" y="6383729"/>
            <a:ext cx="1512168" cy="47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2</a:t>
            </a:r>
            <a:r>
              <a:rPr lang="es-ES" dirty="0" smtClean="0">
                <a:solidFill>
                  <a:schemeClr val="bg1"/>
                </a:solidFill>
              </a:rPr>
              <a:t>   Cómo actúa la </a:t>
            </a:r>
            <a:r>
              <a:rPr lang="es-ES" dirty="0" err="1" smtClean="0">
                <a:solidFill>
                  <a:schemeClr val="bg1"/>
                </a:solidFill>
              </a:rPr>
              <a:t>colchicina</a:t>
            </a:r>
            <a:r>
              <a:rPr lang="es-ES" dirty="0" smtClean="0">
                <a:solidFill>
                  <a:schemeClr val="bg1"/>
                </a:solidFill>
              </a:rPr>
              <a:t>?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6 Imagen" descr="colchici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988840"/>
            <a:ext cx="2965035" cy="302433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851920" y="1628800"/>
            <a:ext cx="3793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Antimitótico</a:t>
            </a:r>
          </a:p>
          <a:p>
            <a:r>
              <a:rPr lang="es-ES" dirty="0" smtClean="0"/>
              <a:t>Inhibe formación huso mitótico</a:t>
            </a:r>
          </a:p>
          <a:p>
            <a:r>
              <a:rPr lang="es-ES" dirty="0" smtClean="0"/>
              <a:t>Disminuye movilidad de los Leucocitos</a:t>
            </a:r>
            <a:endParaRPr lang="es-ES" dirty="0"/>
          </a:p>
        </p:txBody>
      </p:sp>
      <p:sp>
        <p:nvSpPr>
          <p:cNvPr id="10" name="9 Flecha abajo"/>
          <p:cNvSpPr/>
          <p:nvPr/>
        </p:nvSpPr>
        <p:spPr>
          <a:xfrm>
            <a:off x="5220072" y="2708920"/>
            <a:ext cx="720080" cy="108012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3923928" y="386104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Tratamiento de elección</a:t>
            </a:r>
          </a:p>
          <a:p>
            <a:r>
              <a:rPr lang="es-ES" dirty="0" smtClean="0"/>
              <a:t>Disminuye frecuencia de los ataques</a:t>
            </a:r>
          </a:p>
          <a:p>
            <a:r>
              <a:rPr lang="es-ES" dirty="0" smtClean="0"/>
              <a:t>Mejora calidad de vida</a:t>
            </a:r>
          </a:p>
          <a:p>
            <a:r>
              <a:rPr lang="es-ES" dirty="0" smtClean="0"/>
              <a:t>Previene </a:t>
            </a:r>
            <a:r>
              <a:rPr lang="es-ES" dirty="0" err="1" smtClean="0"/>
              <a:t>amiloidosis</a:t>
            </a:r>
            <a:r>
              <a:rPr lang="es-ES" dirty="0" smtClean="0"/>
              <a:t> secundaria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2</a:t>
            </a:r>
            <a:r>
              <a:rPr lang="es-ES" dirty="0" smtClean="0">
                <a:solidFill>
                  <a:schemeClr val="bg1"/>
                </a:solidFill>
              </a:rPr>
              <a:t>   Cómo actúa la </a:t>
            </a:r>
            <a:r>
              <a:rPr lang="es-ES" dirty="0" err="1" smtClean="0">
                <a:solidFill>
                  <a:schemeClr val="bg1"/>
                </a:solidFill>
              </a:rPr>
              <a:t>colchicina</a:t>
            </a:r>
            <a:r>
              <a:rPr lang="es-ES" dirty="0" smtClean="0">
                <a:solidFill>
                  <a:schemeClr val="bg1"/>
                </a:solidFill>
              </a:rPr>
              <a:t>?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6 Imagen" descr="colchici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988840"/>
            <a:ext cx="2965035" cy="3024336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779912" y="1340768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rgbClr val="CF2B2F"/>
                </a:solidFill>
              </a:rPr>
              <a:t>Inconvenientes</a:t>
            </a:r>
            <a:endParaRPr lang="es-ES" sz="4400" dirty="0">
              <a:solidFill>
                <a:srgbClr val="CF2B2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11960" y="2132856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Margen Terapéutico estrecho </a:t>
            </a:r>
            <a:r>
              <a:rPr lang="es-ES" dirty="0" smtClean="0">
                <a:sym typeface="Wingdings" pitchFamily="2" charset="2"/>
              </a:rPr>
              <a:t> toxicidad</a:t>
            </a:r>
          </a:p>
          <a:p>
            <a:r>
              <a:rPr lang="es-ES" dirty="0" smtClean="0"/>
              <a:t>TGI: vómitos, nauseas, diarreas</a:t>
            </a:r>
          </a:p>
          <a:p>
            <a:r>
              <a:rPr lang="es-ES" dirty="0" smtClean="0"/>
              <a:t>1/3 no buen control FMF</a:t>
            </a:r>
          </a:p>
          <a:p>
            <a:r>
              <a:rPr lang="es-ES" dirty="0" smtClean="0"/>
              <a:t>5% no responde a TT</a:t>
            </a:r>
          </a:p>
          <a:p>
            <a:r>
              <a:rPr lang="es-ES" dirty="0" smtClean="0"/>
              <a:t>2.5% no tolera EF2ª TGI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851920" y="3645024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rgbClr val="CF2B2F"/>
                </a:solidFill>
              </a:rPr>
              <a:t>Consenso</a:t>
            </a:r>
            <a:endParaRPr lang="es-ES" sz="4400" dirty="0">
              <a:solidFill>
                <a:srgbClr val="CF2B2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283968" y="436510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Incrementar D si &gt;1 ataque FMF 3 meses</a:t>
            </a:r>
          </a:p>
          <a:p>
            <a:r>
              <a:rPr lang="es-ES" dirty="0" smtClean="0"/>
              <a:t>Si &gt;6 ataques FMF por año </a:t>
            </a:r>
            <a:r>
              <a:rPr lang="es-ES" dirty="0" smtClean="0">
                <a:sym typeface="Wingdings" pitchFamily="2" charset="2"/>
              </a:rPr>
              <a:t> Resistente</a:t>
            </a:r>
          </a:p>
          <a:p>
            <a:r>
              <a:rPr lang="es-ES" dirty="0" smtClean="0">
                <a:sym typeface="Wingdings" pitchFamily="2" charset="2"/>
              </a:rPr>
              <a:t>D </a:t>
            </a:r>
            <a:r>
              <a:rPr lang="es-ES" dirty="0" err="1" smtClean="0">
                <a:sym typeface="Wingdings" pitchFamily="2" charset="2"/>
              </a:rPr>
              <a:t>max</a:t>
            </a:r>
            <a:r>
              <a:rPr lang="es-ES" dirty="0" smtClean="0">
                <a:sym typeface="Wingdings" pitchFamily="2" charset="2"/>
              </a:rPr>
              <a:t> = 3mg adulto 2mg niño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3   Qué es un medicamento biológico?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CuadroTexto"/>
          <p:cNvSpPr txBox="1"/>
          <p:nvPr/>
        </p:nvSpPr>
        <p:spPr>
          <a:xfrm>
            <a:off x="899592" y="1988840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CF2B2F"/>
                </a:solidFill>
              </a:rPr>
              <a:t>Biofármaco</a:t>
            </a:r>
            <a:endParaRPr lang="es-ES" sz="5400" dirty="0" smtClean="0">
              <a:solidFill>
                <a:srgbClr val="CF2B2F"/>
              </a:solidFill>
            </a:endParaRPr>
          </a:p>
          <a:p>
            <a:r>
              <a:rPr lang="es-ES" dirty="0" smtClean="0"/>
              <a:t> </a:t>
            </a:r>
          </a:p>
          <a:p>
            <a:r>
              <a:rPr lang="es-ES" dirty="0" smtClean="0"/>
              <a:t> “ Medicamento elaborado con materiales  de origen biológico tales como los microorganismos, órganos o tejidos de origen vegetal o animal, las células o fluidos (incluyendo sangre y plasma) de origen humano o animal y los diseños celulares biotecnológicos ( sustratos celulares sean o no   recombinantes incluidas las células  primarias ) ” </a:t>
            </a:r>
            <a:br>
              <a:rPr lang="es-ES" dirty="0" smtClean="0"/>
            </a:br>
            <a:endParaRPr lang="es-ES" dirty="0" smtClean="0"/>
          </a:p>
          <a:p>
            <a:r>
              <a:rPr lang="es-ES" b="1" dirty="0" smtClean="0"/>
              <a:t>Real Decreto del medicamento 1345/2007 </a:t>
            </a:r>
            <a:endParaRPr lang="es-ES" b="1" dirty="0"/>
          </a:p>
        </p:txBody>
      </p:sp>
      <p:sp>
        <p:nvSpPr>
          <p:cNvPr id="14" name="13 Elipse"/>
          <p:cNvSpPr/>
          <p:nvPr/>
        </p:nvSpPr>
        <p:spPr>
          <a:xfrm>
            <a:off x="1331640" y="4077072"/>
            <a:ext cx="1368152" cy="648072"/>
          </a:xfrm>
          <a:prstGeom prst="ellipse">
            <a:avLst/>
          </a:prstGeom>
          <a:noFill/>
          <a:ln>
            <a:solidFill>
              <a:srgbClr val="CF2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>
            <a:normAutofit/>
          </a:bodyPr>
          <a:lstStyle/>
          <a:p>
            <a:r>
              <a:rPr lang="es-ES" smtClean="0">
                <a:solidFill>
                  <a:schemeClr val="bg1"/>
                </a:solidFill>
              </a:rPr>
              <a:t>3   Qué es un medicamento biológico?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276730"/>
            <a:ext cx="5184576" cy="327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gen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4219704"/>
            <a:ext cx="792088" cy="1081504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619672" y="1628800"/>
            <a:ext cx="2053896" cy="369332"/>
          </a:xfrm>
          <a:prstGeom prst="rect">
            <a:avLst/>
          </a:prstGeom>
          <a:solidFill>
            <a:srgbClr val="CF2B2F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ADN Recombinante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>
            <a:normAutofit/>
          </a:bodyPr>
          <a:lstStyle/>
          <a:p>
            <a:r>
              <a:rPr lang="es-ES" smtClean="0">
                <a:solidFill>
                  <a:schemeClr val="bg1"/>
                </a:solidFill>
              </a:rPr>
              <a:t>3   Qué es un medicamento biológico?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1 CuadroTexto"/>
          <p:cNvSpPr txBox="1"/>
          <p:nvPr/>
        </p:nvSpPr>
        <p:spPr>
          <a:xfrm>
            <a:off x="1619672" y="1628800"/>
            <a:ext cx="1196161" cy="369332"/>
          </a:xfrm>
          <a:prstGeom prst="rect">
            <a:avLst/>
          </a:prstGeom>
          <a:solidFill>
            <a:srgbClr val="CF2B2F"/>
          </a:solidFill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Hibridoma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hibrdom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7186" y="2204864"/>
            <a:ext cx="3300958" cy="3697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3   Qué es un medicamento biológico?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6 Imagen" descr="bioreac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484784"/>
            <a:ext cx="822948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3   Qué es un medicamento biológico?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483768" y="1268760"/>
          <a:ext cx="3744416" cy="47998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2208"/>
                <a:gridCol w="1872208"/>
              </a:tblGrid>
              <a:tr h="57989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Medicamento </a:t>
                      </a:r>
                      <a:r>
                        <a:rPr lang="es-ES" dirty="0" err="1" smtClean="0"/>
                        <a:t>Síntensis</a:t>
                      </a:r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anchor="ctr">
                    <a:solidFill>
                      <a:srgbClr val="CF2B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Medicamento Biológico</a:t>
                      </a:r>
                      <a:endParaRPr lang="es-ES" dirty="0"/>
                    </a:p>
                  </a:txBody>
                  <a:tcPr anchor="ctr">
                    <a:solidFill>
                      <a:srgbClr val="CF2B2F"/>
                    </a:solidFill>
                  </a:tcPr>
                </a:tc>
              </a:tr>
              <a:tr h="57989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Moléculas pequeñas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Moléculas</a:t>
                      </a:r>
                      <a:r>
                        <a:rPr lang="es-ES" baseline="0" dirty="0" smtClean="0"/>
                        <a:t> grandes</a:t>
                      </a:r>
                      <a:endParaRPr lang="es-ES" dirty="0"/>
                    </a:p>
                  </a:txBody>
                  <a:tcPr anchor="ctr"/>
                </a:tc>
              </a:tr>
              <a:tr h="579892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Inmunogenicidad</a:t>
                      </a:r>
                      <a:r>
                        <a:rPr lang="es-ES" dirty="0" smtClean="0"/>
                        <a:t> baja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Inmunogenicidad</a:t>
                      </a:r>
                      <a:r>
                        <a:rPr lang="es-ES" baseline="0" dirty="0" smtClean="0"/>
                        <a:t> elevada</a:t>
                      </a:r>
                      <a:endParaRPr lang="es-ES" dirty="0"/>
                    </a:p>
                  </a:txBody>
                  <a:tcPr anchor="ctr"/>
                </a:tc>
              </a:tr>
              <a:tr h="82841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Proceso F</a:t>
                      </a:r>
                      <a:r>
                        <a:rPr lang="es-ES" baseline="0" dirty="0" smtClean="0"/>
                        <a:t>ísico o químico reproducible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Proceso biológico más variable</a:t>
                      </a:r>
                      <a:endParaRPr lang="es-ES" dirty="0"/>
                    </a:p>
                  </a:txBody>
                  <a:tcPr anchor="ctr"/>
                </a:tc>
              </a:tr>
              <a:tr h="82841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Vía</a:t>
                      </a:r>
                      <a:r>
                        <a:rPr lang="es-ES" baseline="0" dirty="0" smtClean="0"/>
                        <a:t> administración diversa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Inyectables</a:t>
                      </a:r>
                      <a:endParaRPr lang="es-ES" dirty="0"/>
                    </a:p>
                  </a:txBody>
                  <a:tcPr anchor="ctr"/>
                </a:tc>
              </a:tr>
              <a:tr h="579892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Farmacovigilancia</a:t>
                      </a:r>
                      <a:r>
                        <a:rPr lang="es-ES" dirty="0" smtClean="0"/>
                        <a:t> normal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     Seguimiento adicional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 anchor="ctr"/>
                </a:tc>
              </a:tr>
              <a:tr h="41070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Más económicos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Caros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8 Triángulo isósceles"/>
          <p:cNvSpPr/>
          <p:nvPr/>
        </p:nvSpPr>
        <p:spPr>
          <a:xfrm rot="10800000">
            <a:off x="4427984" y="5229200"/>
            <a:ext cx="288031" cy="2880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4</a:t>
            </a:r>
            <a:r>
              <a:rPr lang="es-ES" dirty="0" smtClean="0">
                <a:solidFill>
                  <a:schemeClr val="bg1"/>
                </a:solidFill>
              </a:rPr>
              <a:t>  CANAKINUMAB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3 Rectángulo"/>
          <p:cNvSpPr/>
          <p:nvPr/>
        </p:nvSpPr>
        <p:spPr>
          <a:xfrm>
            <a:off x="395536" y="1268760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Anticuerpo </a:t>
            </a:r>
            <a:r>
              <a:rPr lang="es-ES" dirty="0"/>
              <a:t>monoclonal completamente humano obtenido mediante la tecnología del </a:t>
            </a:r>
            <a:r>
              <a:rPr lang="es-ES" dirty="0" smtClean="0"/>
              <a:t>ADN recombinante </a:t>
            </a:r>
            <a:r>
              <a:rPr lang="es-ES" dirty="0"/>
              <a:t>en células de </a:t>
            </a:r>
            <a:r>
              <a:rPr lang="es-ES" dirty="0" err="1"/>
              <a:t>hibridoma</a:t>
            </a:r>
            <a:r>
              <a:rPr lang="es-ES" dirty="0"/>
              <a:t> Sp2/0 de ratón</a:t>
            </a:r>
            <a:endParaRPr lang="ca-ES" dirty="0"/>
          </a:p>
        </p:txBody>
      </p:sp>
      <p:pic>
        <p:nvPicPr>
          <p:cNvPr id="7" name="6 Imagen" descr="hibrdom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780928"/>
            <a:ext cx="2743579" cy="3072808"/>
          </a:xfrm>
          <a:prstGeom prst="rect">
            <a:avLst/>
          </a:prstGeom>
        </p:spPr>
      </p:pic>
      <p:grpSp>
        <p:nvGrpSpPr>
          <p:cNvPr id="5" name="7 Grupo"/>
          <p:cNvGrpSpPr/>
          <p:nvPr/>
        </p:nvGrpSpPr>
        <p:grpSpPr>
          <a:xfrm>
            <a:off x="4499992" y="1700808"/>
            <a:ext cx="3926711" cy="3566073"/>
            <a:chOff x="1581393" y="1152121"/>
            <a:chExt cx="5496597" cy="4645847"/>
          </a:xfrm>
        </p:grpSpPr>
        <p:sp>
          <p:nvSpPr>
            <p:cNvPr id="9" name="Oval 5"/>
            <p:cNvSpPr/>
            <p:nvPr/>
          </p:nvSpPr>
          <p:spPr>
            <a:xfrm>
              <a:off x="2737818" y="1926579"/>
              <a:ext cx="3871389" cy="3871389"/>
            </a:xfrm>
            <a:prstGeom prst="ellipse">
              <a:avLst/>
            </a:prstGeom>
            <a:solidFill>
              <a:srgbClr val="E8F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77" dirty="0">
                <a:solidFill>
                  <a:prstClr val="white"/>
                </a:solidFill>
              </a:endParaRPr>
            </a:p>
          </p:txBody>
        </p:sp>
        <p:sp>
          <p:nvSpPr>
            <p:cNvPr id="10" name="Oval 778"/>
            <p:cNvSpPr/>
            <p:nvPr/>
          </p:nvSpPr>
          <p:spPr>
            <a:xfrm>
              <a:off x="5347738" y="3890959"/>
              <a:ext cx="1261468" cy="1786414"/>
            </a:xfrm>
            <a:custGeom>
              <a:avLst/>
              <a:gdLst/>
              <a:ahLst/>
              <a:cxnLst/>
              <a:rect l="l" t="t" r="r" b="b"/>
              <a:pathLst>
                <a:path w="2196681" h="3110807">
                  <a:moveTo>
                    <a:pt x="2196681" y="0"/>
                  </a:moveTo>
                  <a:cubicBezTo>
                    <a:pt x="2176835" y="1427537"/>
                    <a:pt x="1268693" y="2640226"/>
                    <a:pt x="0" y="3110807"/>
                  </a:cubicBezTo>
                  <a:cubicBezTo>
                    <a:pt x="19846" y="1683270"/>
                    <a:pt x="927988" y="470581"/>
                    <a:pt x="2196681" y="0"/>
                  </a:cubicBezTo>
                  <a:close/>
                </a:path>
              </a:pathLst>
            </a:custGeom>
            <a:solidFill>
              <a:srgbClr val="C3DB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77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7"/>
            <p:cNvCxnSpPr/>
            <p:nvPr/>
          </p:nvCxnSpPr>
          <p:spPr bwMode="auto">
            <a:xfrm rot="16004847" flipV="1">
              <a:off x="5521146" y="4040791"/>
              <a:ext cx="263597" cy="26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cxnSp>
        <p:sp>
          <p:nvSpPr>
            <p:cNvPr id="12" name="Oval 8"/>
            <p:cNvSpPr/>
            <p:nvPr/>
          </p:nvSpPr>
          <p:spPr bwMode="auto">
            <a:xfrm rot="19189189">
              <a:off x="5175629" y="4238850"/>
              <a:ext cx="95669" cy="294183"/>
            </a:xfrm>
            <a:prstGeom prst="ellipse">
              <a:avLst/>
            </a:prstGeom>
            <a:solidFill>
              <a:srgbClr val="CB94E4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83077" tIns="43200" rIns="83077" bIns="432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6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558"/>
            <p:cNvSpPr>
              <a:spLocks noChangeArrowheads="1"/>
            </p:cNvSpPr>
            <p:nvPr/>
          </p:nvSpPr>
          <p:spPr bwMode="auto">
            <a:xfrm>
              <a:off x="4892443" y="4515544"/>
              <a:ext cx="893193" cy="262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8" b="1" dirty="0">
                  <a:solidFill>
                    <a:srgbClr val="693C84"/>
                  </a:solidFill>
                </a:rPr>
                <a:t>Caspase-1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329535" y="3584719"/>
              <a:ext cx="640616" cy="187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41" tIns="8441" rIns="8441" bIns="844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8" b="1" dirty="0">
                  <a:solidFill>
                    <a:srgbClr val="E60877"/>
                  </a:solidFill>
                </a:rPr>
                <a:t>Pro-IL-1</a:t>
              </a:r>
              <a:r>
                <a:rPr lang="el-GR" sz="1108" b="1" dirty="0">
                  <a:solidFill>
                    <a:srgbClr val="E60877"/>
                  </a:solidFill>
                </a:rPr>
                <a:t>β</a:t>
              </a:r>
              <a:endParaRPr lang="en-US" sz="1108" b="1" dirty="0">
                <a:solidFill>
                  <a:srgbClr val="E60877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935328" y="3373741"/>
              <a:ext cx="356883" cy="187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41" tIns="8441" rIns="8441" bIns="844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8" b="1" dirty="0">
                  <a:solidFill>
                    <a:srgbClr val="E60877"/>
                  </a:solidFill>
                </a:rPr>
                <a:t>IL-1</a:t>
              </a:r>
              <a:r>
                <a:rPr lang="el-GR" sz="1108" b="1" dirty="0">
                  <a:solidFill>
                    <a:srgbClr val="E60877"/>
                  </a:solidFill>
                </a:rPr>
                <a:t>β</a:t>
              </a:r>
              <a:endParaRPr lang="en-US" sz="1108" b="1" dirty="0">
                <a:solidFill>
                  <a:srgbClr val="E60877"/>
                </a:solidFill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601311" y="2312881"/>
              <a:ext cx="17111" cy="166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41" tIns="8441" rIns="8441" bIns="8441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400"/>
              </a:lvl1pPr>
            </a:lstStyle>
            <a:p>
              <a:endParaRPr lang="en-GB" sz="970" dirty="0">
                <a:solidFill>
                  <a:prstClr val="black"/>
                </a:solidFill>
              </a:endParaRPr>
            </a:p>
          </p:txBody>
        </p:sp>
        <p:grpSp>
          <p:nvGrpSpPr>
            <p:cNvPr id="6" name="Group 7"/>
            <p:cNvGrpSpPr/>
            <p:nvPr/>
          </p:nvGrpSpPr>
          <p:grpSpPr>
            <a:xfrm>
              <a:off x="2586018" y="2835956"/>
              <a:ext cx="4100562" cy="301931"/>
              <a:chOff x="1340415" y="10381871"/>
              <a:chExt cx="7140595" cy="525773"/>
            </a:xfrm>
          </p:grpSpPr>
          <p:grpSp>
            <p:nvGrpSpPr>
              <p:cNvPr id="8" name="Group 2"/>
              <p:cNvGrpSpPr/>
              <p:nvPr/>
            </p:nvGrpSpPr>
            <p:grpSpPr>
              <a:xfrm>
                <a:off x="23635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217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8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7" name="Group 700"/>
              <p:cNvGrpSpPr/>
              <p:nvPr/>
            </p:nvGrpSpPr>
            <p:grpSpPr>
              <a:xfrm>
                <a:off x="27046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215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6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8" name="Group 703"/>
              <p:cNvGrpSpPr/>
              <p:nvPr/>
            </p:nvGrpSpPr>
            <p:grpSpPr>
              <a:xfrm>
                <a:off x="30456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213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1" name="Group 707"/>
              <p:cNvGrpSpPr/>
              <p:nvPr/>
            </p:nvGrpSpPr>
            <p:grpSpPr>
              <a:xfrm>
                <a:off x="33867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211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2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2" name="Group 708"/>
              <p:cNvGrpSpPr/>
              <p:nvPr/>
            </p:nvGrpSpPr>
            <p:grpSpPr>
              <a:xfrm>
                <a:off x="37277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209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0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3" name="Group 709"/>
              <p:cNvGrpSpPr/>
              <p:nvPr/>
            </p:nvGrpSpPr>
            <p:grpSpPr>
              <a:xfrm>
                <a:off x="40688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207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4" name="Group 717"/>
              <p:cNvGrpSpPr/>
              <p:nvPr/>
            </p:nvGrpSpPr>
            <p:grpSpPr>
              <a:xfrm>
                <a:off x="44098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205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6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7" name="Group 718"/>
              <p:cNvGrpSpPr/>
              <p:nvPr/>
            </p:nvGrpSpPr>
            <p:grpSpPr>
              <a:xfrm>
                <a:off x="47509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203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8" name="Group 719"/>
              <p:cNvGrpSpPr/>
              <p:nvPr/>
            </p:nvGrpSpPr>
            <p:grpSpPr>
              <a:xfrm>
                <a:off x="50919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201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2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2" name="Group 727"/>
              <p:cNvGrpSpPr/>
              <p:nvPr/>
            </p:nvGrpSpPr>
            <p:grpSpPr>
              <a:xfrm>
                <a:off x="54330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99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0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2" name="Group 728"/>
              <p:cNvGrpSpPr/>
              <p:nvPr/>
            </p:nvGrpSpPr>
            <p:grpSpPr>
              <a:xfrm>
                <a:off x="57740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97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8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3" name="Group 729"/>
              <p:cNvGrpSpPr/>
              <p:nvPr/>
            </p:nvGrpSpPr>
            <p:grpSpPr>
              <a:xfrm>
                <a:off x="61151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95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6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4" name="Group 737"/>
              <p:cNvGrpSpPr/>
              <p:nvPr/>
            </p:nvGrpSpPr>
            <p:grpSpPr>
              <a:xfrm>
                <a:off x="64561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93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5" name="Group 738"/>
              <p:cNvGrpSpPr/>
              <p:nvPr/>
            </p:nvGrpSpPr>
            <p:grpSpPr>
              <a:xfrm>
                <a:off x="67972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91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2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6" name="Group 747"/>
              <p:cNvGrpSpPr/>
              <p:nvPr/>
            </p:nvGrpSpPr>
            <p:grpSpPr>
              <a:xfrm>
                <a:off x="74793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89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0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7" name="Group 748"/>
              <p:cNvGrpSpPr/>
              <p:nvPr/>
            </p:nvGrpSpPr>
            <p:grpSpPr>
              <a:xfrm>
                <a:off x="78203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87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8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8" name="Group 749"/>
              <p:cNvGrpSpPr/>
              <p:nvPr/>
            </p:nvGrpSpPr>
            <p:grpSpPr>
              <a:xfrm>
                <a:off x="8161408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85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6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9" name="Group 757"/>
              <p:cNvGrpSpPr/>
              <p:nvPr/>
            </p:nvGrpSpPr>
            <p:grpSpPr>
              <a:xfrm>
                <a:off x="13404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83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0" name="Group 758"/>
              <p:cNvGrpSpPr/>
              <p:nvPr/>
            </p:nvGrpSpPr>
            <p:grpSpPr>
              <a:xfrm>
                <a:off x="16814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81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2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1" name="Group 759"/>
              <p:cNvGrpSpPr/>
              <p:nvPr/>
            </p:nvGrpSpPr>
            <p:grpSpPr>
              <a:xfrm>
                <a:off x="20225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79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0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102" name="Group 19"/>
            <p:cNvGrpSpPr/>
            <p:nvPr/>
          </p:nvGrpSpPr>
          <p:grpSpPr>
            <a:xfrm>
              <a:off x="5829618" y="2494813"/>
              <a:ext cx="345953" cy="841325"/>
              <a:chOff x="-2122487" y="8128946"/>
              <a:chExt cx="2039937" cy="4960937"/>
            </a:xfrm>
          </p:grpSpPr>
          <p:sp>
            <p:nvSpPr>
              <p:cNvPr id="157" name="Freeform 8"/>
              <p:cNvSpPr>
                <a:spLocks/>
              </p:cNvSpPr>
              <p:nvPr/>
            </p:nvSpPr>
            <p:spPr bwMode="auto">
              <a:xfrm>
                <a:off x="-2122487" y="8128946"/>
                <a:ext cx="858837" cy="4960937"/>
              </a:xfrm>
              <a:custGeom>
                <a:avLst/>
                <a:gdLst>
                  <a:gd name="T0" fmla="*/ 183 w 229"/>
                  <a:gd name="T1" fmla="*/ 1323 h 1323"/>
                  <a:gd name="T2" fmla="*/ 137 w 229"/>
                  <a:gd name="T3" fmla="*/ 1277 h 1323"/>
                  <a:gd name="T4" fmla="*/ 137 w 229"/>
                  <a:gd name="T5" fmla="*/ 388 h 1323"/>
                  <a:gd name="T6" fmla="*/ 0 w 229"/>
                  <a:gd name="T7" fmla="*/ 172 h 1323"/>
                  <a:gd name="T8" fmla="*/ 52 w 229"/>
                  <a:gd name="T9" fmla="*/ 23 h 1323"/>
                  <a:gd name="T10" fmla="*/ 117 w 229"/>
                  <a:gd name="T11" fmla="*/ 16 h 1323"/>
                  <a:gd name="T12" fmla="*/ 124 w 229"/>
                  <a:gd name="T13" fmla="*/ 81 h 1323"/>
                  <a:gd name="T14" fmla="*/ 92 w 229"/>
                  <a:gd name="T15" fmla="*/ 172 h 1323"/>
                  <a:gd name="T16" fmla="*/ 196 w 229"/>
                  <a:gd name="T17" fmla="*/ 312 h 1323"/>
                  <a:gd name="T18" fmla="*/ 229 w 229"/>
                  <a:gd name="T19" fmla="*/ 356 h 1323"/>
                  <a:gd name="T20" fmla="*/ 229 w 229"/>
                  <a:gd name="T21" fmla="*/ 1277 h 1323"/>
                  <a:gd name="T22" fmla="*/ 183 w 229"/>
                  <a:gd name="T23" fmla="*/ 1323 h 1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9" h="1323">
                    <a:moveTo>
                      <a:pt x="183" y="1323"/>
                    </a:moveTo>
                    <a:cubicBezTo>
                      <a:pt x="158" y="1323"/>
                      <a:pt x="137" y="1302"/>
                      <a:pt x="137" y="1277"/>
                    </a:cubicBezTo>
                    <a:cubicBezTo>
                      <a:pt x="137" y="388"/>
                      <a:pt x="137" y="388"/>
                      <a:pt x="137" y="388"/>
                    </a:cubicBezTo>
                    <a:cubicBezTo>
                      <a:pt x="55" y="349"/>
                      <a:pt x="0" y="265"/>
                      <a:pt x="0" y="172"/>
                    </a:cubicBezTo>
                    <a:cubicBezTo>
                      <a:pt x="0" y="118"/>
                      <a:pt x="18" y="65"/>
                      <a:pt x="52" y="23"/>
                    </a:cubicBezTo>
                    <a:cubicBezTo>
                      <a:pt x="68" y="3"/>
                      <a:pt x="97" y="0"/>
                      <a:pt x="117" y="16"/>
                    </a:cubicBezTo>
                    <a:cubicBezTo>
                      <a:pt x="137" y="32"/>
                      <a:pt x="140" y="61"/>
                      <a:pt x="124" y="81"/>
                    </a:cubicBezTo>
                    <a:cubicBezTo>
                      <a:pt x="103" y="107"/>
                      <a:pt x="92" y="138"/>
                      <a:pt x="92" y="172"/>
                    </a:cubicBezTo>
                    <a:cubicBezTo>
                      <a:pt x="92" y="236"/>
                      <a:pt x="135" y="294"/>
                      <a:pt x="196" y="312"/>
                    </a:cubicBezTo>
                    <a:cubicBezTo>
                      <a:pt x="216" y="317"/>
                      <a:pt x="229" y="335"/>
                      <a:pt x="229" y="356"/>
                    </a:cubicBezTo>
                    <a:cubicBezTo>
                      <a:pt x="229" y="1277"/>
                      <a:pt x="229" y="1277"/>
                      <a:pt x="229" y="1277"/>
                    </a:cubicBezTo>
                    <a:cubicBezTo>
                      <a:pt x="229" y="1302"/>
                      <a:pt x="209" y="1323"/>
                      <a:pt x="183" y="1323"/>
                    </a:cubicBezTo>
                    <a:close/>
                  </a:path>
                </a:pathLst>
              </a:custGeom>
              <a:solidFill>
                <a:srgbClr val="BD3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77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9"/>
              <p:cNvSpPr>
                <a:spLocks/>
              </p:cNvSpPr>
              <p:nvPr/>
            </p:nvSpPr>
            <p:spPr bwMode="auto">
              <a:xfrm>
                <a:off x="-941387" y="8128946"/>
                <a:ext cx="858837" cy="4960937"/>
              </a:xfrm>
              <a:custGeom>
                <a:avLst/>
                <a:gdLst>
                  <a:gd name="T0" fmla="*/ 46 w 229"/>
                  <a:gd name="T1" fmla="*/ 1323 h 1323"/>
                  <a:gd name="T2" fmla="*/ 92 w 229"/>
                  <a:gd name="T3" fmla="*/ 1277 h 1323"/>
                  <a:gd name="T4" fmla="*/ 92 w 229"/>
                  <a:gd name="T5" fmla="*/ 388 h 1323"/>
                  <a:gd name="T6" fmla="*/ 229 w 229"/>
                  <a:gd name="T7" fmla="*/ 172 h 1323"/>
                  <a:gd name="T8" fmla="*/ 176 w 229"/>
                  <a:gd name="T9" fmla="*/ 23 h 1323"/>
                  <a:gd name="T10" fmla="*/ 112 w 229"/>
                  <a:gd name="T11" fmla="*/ 16 h 1323"/>
                  <a:gd name="T12" fmla="*/ 105 w 229"/>
                  <a:gd name="T13" fmla="*/ 81 h 1323"/>
                  <a:gd name="T14" fmla="*/ 137 w 229"/>
                  <a:gd name="T15" fmla="*/ 172 h 1323"/>
                  <a:gd name="T16" fmla="*/ 33 w 229"/>
                  <a:gd name="T17" fmla="*/ 312 h 1323"/>
                  <a:gd name="T18" fmla="*/ 0 w 229"/>
                  <a:gd name="T19" fmla="*/ 356 h 1323"/>
                  <a:gd name="T20" fmla="*/ 0 w 229"/>
                  <a:gd name="T21" fmla="*/ 1277 h 1323"/>
                  <a:gd name="T22" fmla="*/ 46 w 229"/>
                  <a:gd name="T23" fmla="*/ 1323 h 1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9" h="1323">
                    <a:moveTo>
                      <a:pt x="46" y="1323"/>
                    </a:moveTo>
                    <a:cubicBezTo>
                      <a:pt x="71" y="1323"/>
                      <a:pt x="92" y="1302"/>
                      <a:pt x="92" y="1277"/>
                    </a:cubicBezTo>
                    <a:cubicBezTo>
                      <a:pt x="92" y="388"/>
                      <a:pt x="92" y="388"/>
                      <a:pt x="92" y="388"/>
                    </a:cubicBezTo>
                    <a:cubicBezTo>
                      <a:pt x="174" y="349"/>
                      <a:pt x="229" y="265"/>
                      <a:pt x="229" y="172"/>
                    </a:cubicBezTo>
                    <a:cubicBezTo>
                      <a:pt x="229" y="118"/>
                      <a:pt x="211" y="65"/>
                      <a:pt x="176" y="23"/>
                    </a:cubicBezTo>
                    <a:cubicBezTo>
                      <a:pt x="160" y="3"/>
                      <a:pt x="131" y="0"/>
                      <a:pt x="112" y="16"/>
                    </a:cubicBezTo>
                    <a:cubicBezTo>
                      <a:pt x="92" y="32"/>
                      <a:pt x="89" y="61"/>
                      <a:pt x="105" y="81"/>
                    </a:cubicBezTo>
                    <a:cubicBezTo>
                      <a:pt x="126" y="107"/>
                      <a:pt x="137" y="138"/>
                      <a:pt x="137" y="172"/>
                    </a:cubicBezTo>
                    <a:cubicBezTo>
                      <a:pt x="137" y="236"/>
                      <a:pt x="94" y="294"/>
                      <a:pt x="33" y="312"/>
                    </a:cubicBezTo>
                    <a:cubicBezTo>
                      <a:pt x="13" y="317"/>
                      <a:pt x="0" y="335"/>
                      <a:pt x="0" y="356"/>
                    </a:cubicBezTo>
                    <a:cubicBezTo>
                      <a:pt x="0" y="1277"/>
                      <a:pt x="0" y="1277"/>
                      <a:pt x="0" y="1277"/>
                    </a:cubicBezTo>
                    <a:cubicBezTo>
                      <a:pt x="0" y="1302"/>
                      <a:pt x="20" y="1323"/>
                      <a:pt x="46" y="1323"/>
                    </a:cubicBezTo>
                    <a:close/>
                  </a:path>
                </a:pathLst>
              </a:custGeom>
              <a:solidFill>
                <a:srgbClr val="DA7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77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Freeform 29"/>
            <p:cNvSpPr/>
            <p:nvPr/>
          </p:nvSpPr>
          <p:spPr>
            <a:xfrm flipH="1">
              <a:off x="4753750" y="4416241"/>
              <a:ext cx="389270" cy="76577"/>
            </a:xfrm>
            <a:custGeom>
              <a:avLst/>
              <a:gdLst>
                <a:gd name="connsiteX0" fmla="*/ 1473200 w 1473200"/>
                <a:gd name="connsiteY0" fmla="*/ 0 h 1136650"/>
                <a:gd name="connsiteX1" fmla="*/ 0 w 1473200"/>
                <a:gd name="connsiteY1" fmla="*/ 1136650 h 1136650"/>
                <a:gd name="connsiteX0" fmla="*/ 1473200 w 1473283"/>
                <a:gd name="connsiteY0" fmla="*/ 0 h 1136650"/>
                <a:gd name="connsiteX1" fmla="*/ 0 w 1473283"/>
                <a:gd name="connsiteY1" fmla="*/ 1136650 h 1136650"/>
                <a:gd name="connsiteX0" fmla="*/ 1473200 w 1473272"/>
                <a:gd name="connsiteY0" fmla="*/ 0 h 1136650"/>
                <a:gd name="connsiteX1" fmla="*/ 0 w 1473272"/>
                <a:gd name="connsiteY1" fmla="*/ 1136650 h 1136650"/>
                <a:gd name="connsiteX0" fmla="*/ 892175 w 892320"/>
                <a:gd name="connsiteY0" fmla="*/ 0 h 493713"/>
                <a:gd name="connsiteX1" fmla="*/ 0 w 892320"/>
                <a:gd name="connsiteY1" fmla="*/ 493713 h 493713"/>
                <a:gd name="connsiteX0" fmla="*/ 892175 w 892322"/>
                <a:gd name="connsiteY0" fmla="*/ 0 h 493713"/>
                <a:gd name="connsiteX1" fmla="*/ 0 w 892322"/>
                <a:gd name="connsiteY1" fmla="*/ 493713 h 493713"/>
                <a:gd name="connsiteX0" fmla="*/ 1116013 w 1116118"/>
                <a:gd name="connsiteY0" fmla="*/ 0 h 305812"/>
                <a:gd name="connsiteX1" fmla="*/ 0 w 1116118"/>
                <a:gd name="connsiteY1" fmla="*/ 260350 h 305812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9380 h 269730"/>
                <a:gd name="connsiteX1" fmla="*/ 0 w 1116013"/>
                <a:gd name="connsiteY1" fmla="*/ 269730 h 269730"/>
                <a:gd name="connsiteX0" fmla="*/ 627063 w 627063"/>
                <a:gd name="connsiteY0" fmla="*/ 727 h 2064477"/>
                <a:gd name="connsiteX1" fmla="*/ 0 w 627063"/>
                <a:gd name="connsiteY1" fmla="*/ 2064477 h 2064477"/>
                <a:gd name="connsiteX0" fmla="*/ 663752 w 663752"/>
                <a:gd name="connsiteY0" fmla="*/ 802 h 2064552"/>
                <a:gd name="connsiteX1" fmla="*/ 36689 w 663752"/>
                <a:gd name="connsiteY1" fmla="*/ 2064552 h 2064552"/>
                <a:gd name="connsiteX0" fmla="*/ 610978 w 610978"/>
                <a:gd name="connsiteY0" fmla="*/ 799 h 2070899"/>
                <a:gd name="connsiteX1" fmla="*/ 41065 w 610978"/>
                <a:gd name="connsiteY1" fmla="*/ 2070899 h 2070899"/>
                <a:gd name="connsiteX0" fmla="*/ 592378 w 592378"/>
                <a:gd name="connsiteY0" fmla="*/ 0 h 2070100"/>
                <a:gd name="connsiteX1" fmla="*/ 22465 w 592378"/>
                <a:gd name="connsiteY1" fmla="*/ 2070100 h 2070100"/>
                <a:gd name="connsiteX0" fmla="*/ 623290 w 623290"/>
                <a:gd name="connsiteY0" fmla="*/ 0 h 1873250"/>
                <a:gd name="connsiteX1" fmla="*/ 21627 w 623290"/>
                <a:gd name="connsiteY1" fmla="*/ 1873250 h 1873250"/>
                <a:gd name="connsiteX0" fmla="*/ 617646 w 617646"/>
                <a:gd name="connsiteY0" fmla="*/ 0 h 1873250"/>
                <a:gd name="connsiteX1" fmla="*/ 15983 w 617646"/>
                <a:gd name="connsiteY1" fmla="*/ 1873250 h 1873250"/>
                <a:gd name="connsiteX0" fmla="*/ 555507 w 555507"/>
                <a:gd name="connsiteY0" fmla="*/ 0 h 1898650"/>
                <a:gd name="connsiteX1" fmla="*/ 17344 w 555507"/>
                <a:gd name="connsiteY1" fmla="*/ 1898650 h 1898650"/>
                <a:gd name="connsiteX0" fmla="*/ 1144693 w 1144693"/>
                <a:gd name="connsiteY0" fmla="*/ 142545 h 350552"/>
                <a:gd name="connsiteX1" fmla="*/ 9630 w 1144693"/>
                <a:gd name="connsiteY1" fmla="*/ 98095 h 350552"/>
                <a:gd name="connsiteX0" fmla="*/ 1135063 w 1135063"/>
                <a:gd name="connsiteY0" fmla="*/ 44450 h 341982"/>
                <a:gd name="connsiteX1" fmla="*/ 0 w 1135063"/>
                <a:gd name="connsiteY1" fmla="*/ 0 h 341982"/>
                <a:gd name="connsiteX0" fmla="*/ 1166813 w 1166813"/>
                <a:gd name="connsiteY0" fmla="*/ 412750 h 634988"/>
                <a:gd name="connsiteX1" fmla="*/ 0 w 1166813"/>
                <a:gd name="connsiteY1" fmla="*/ 0 h 634988"/>
                <a:gd name="connsiteX0" fmla="*/ 1166813 w 1166813"/>
                <a:gd name="connsiteY0" fmla="*/ 412750 h 418804"/>
                <a:gd name="connsiteX1" fmla="*/ 0 w 1166813"/>
                <a:gd name="connsiteY1" fmla="*/ 0 h 418804"/>
                <a:gd name="connsiteX0" fmla="*/ 1274763 w 1274763"/>
                <a:gd name="connsiteY0" fmla="*/ 501650 h 506650"/>
                <a:gd name="connsiteX1" fmla="*/ 0 w 1274763"/>
                <a:gd name="connsiteY1" fmla="*/ 0 h 506650"/>
                <a:gd name="connsiteX0" fmla="*/ 677863 w 677863"/>
                <a:gd name="connsiteY0" fmla="*/ 133350 h 150745"/>
                <a:gd name="connsiteX1" fmla="*/ 0 w 677863"/>
                <a:gd name="connsiteY1" fmla="*/ 0 h 150745"/>
                <a:gd name="connsiteX0" fmla="*/ 677863 w 677863"/>
                <a:gd name="connsiteY0" fmla="*/ 133350 h 152130"/>
                <a:gd name="connsiteX1" fmla="*/ 0 w 677863"/>
                <a:gd name="connsiteY1" fmla="*/ 0 h 152130"/>
                <a:gd name="connsiteX0" fmla="*/ 677863 w 677863"/>
                <a:gd name="connsiteY0" fmla="*/ 133350 h 133350"/>
                <a:gd name="connsiteX1" fmla="*/ 0 w 677863"/>
                <a:gd name="connsiteY1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7863" h="133350">
                  <a:moveTo>
                    <a:pt x="677863" y="133350"/>
                  </a:moveTo>
                  <a:cubicBezTo>
                    <a:pt x="505883" y="-5292"/>
                    <a:pt x="173567" y="105305"/>
                    <a:pt x="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77" dirty="0">
                <a:solidFill>
                  <a:prstClr val="white"/>
                </a:solidFill>
              </a:endParaRPr>
            </a:p>
          </p:txBody>
        </p:sp>
        <p:sp>
          <p:nvSpPr>
            <p:cNvPr id="20" name="Freeform 30"/>
            <p:cNvSpPr/>
            <p:nvPr/>
          </p:nvSpPr>
          <p:spPr>
            <a:xfrm flipH="1">
              <a:off x="5299434" y="4025466"/>
              <a:ext cx="192356" cy="324543"/>
            </a:xfrm>
            <a:custGeom>
              <a:avLst/>
              <a:gdLst>
                <a:gd name="connsiteX0" fmla="*/ 1473200 w 1473200"/>
                <a:gd name="connsiteY0" fmla="*/ 0 h 1136650"/>
                <a:gd name="connsiteX1" fmla="*/ 0 w 1473200"/>
                <a:gd name="connsiteY1" fmla="*/ 1136650 h 1136650"/>
                <a:gd name="connsiteX0" fmla="*/ 1473200 w 1473283"/>
                <a:gd name="connsiteY0" fmla="*/ 0 h 1136650"/>
                <a:gd name="connsiteX1" fmla="*/ 0 w 1473283"/>
                <a:gd name="connsiteY1" fmla="*/ 1136650 h 1136650"/>
                <a:gd name="connsiteX0" fmla="*/ 1473200 w 1473272"/>
                <a:gd name="connsiteY0" fmla="*/ 0 h 1136650"/>
                <a:gd name="connsiteX1" fmla="*/ 0 w 1473272"/>
                <a:gd name="connsiteY1" fmla="*/ 1136650 h 1136650"/>
                <a:gd name="connsiteX0" fmla="*/ 892175 w 892320"/>
                <a:gd name="connsiteY0" fmla="*/ 0 h 493713"/>
                <a:gd name="connsiteX1" fmla="*/ 0 w 892320"/>
                <a:gd name="connsiteY1" fmla="*/ 493713 h 493713"/>
                <a:gd name="connsiteX0" fmla="*/ 892175 w 892322"/>
                <a:gd name="connsiteY0" fmla="*/ 0 h 493713"/>
                <a:gd name="connsiteX1" fmla="*/ 0 w 892322"/>
                <a:gd name="connsiteY1" fmla="*/ 493713 h 493713"/>
                <a:gd name="connsiteX0" fmla="*/ 1116013 w 1116118"/>
                <a:gd name="connsiteY0" fmla="*/ 0 h 305812"/>
                <a:gd name="connsiteX1" fmla="*/ 0 w 1116118"/>
                <a:gd name="connsiteY1" fmla="*/ 260350 h 305812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9380 h 269730"/>
                <a:gd name="connsiteX1" fmla="*/ 0 w 1116013"/>
                <a:gd name="connsiteY1" fmla="*/ 269730 h 269730"/>
                <a:gd name="connsiteX0" fmla="*/ 627063 w 627063"/>
                <a:gd name="connsiteY0" fmla="*/ 727 h 2064477"/>
                <a:gd name="connsiteX1" fmla="*/ 0 w 627063"/>
                <a:gd name="connsiteY1" fmla="*/ 2064477 h 2064477"/>
                <a:gd name="connsiteX0" fmla="*/ 663752 w 663752"/>
                <a:gd name="connsiteY0" fmla="*/ 802 h 2064552"/>
                <a:gd name="connsiteX1" fmla="*/ 36689 w 663752"/>
                <a:gd name="connsiteY1" fmla="*/ 2064552 h 2064552"/>
                <a:gd name="connsiteX0" fmla="*/ 610978 w 610978"/>
                <a:gd name="connsiteY0" fmla="*/ 799 h 2070899"/>
                <a:gd name="connsiteX1" fmla="*/ 41065 w 610978"/>
                <a:gd name="connsiteY1" fmla="*/ 2070899 h 2070899"/>
                <a:gd name="connsiteX0" fmla="*/ 592378 w 592378"/>
                <a:gd name="connsiteY0" fmla="*/ 0 h 2070100"/>
                <a:gd name="connsiteX1" fmla="*/ 22465 w 592378"/>
                <a:gd name="connsiteY1" fmla="*/ 2070100 h 2070100"/>
                <a:gd name="connsiteX0" fmla="*/ 623290 w 623290"/>
                <a:gd name="connsiteY0" fmla="*/ 0 h 1873250"/>
                <a:gd name="connsiteX1" fmla="*/ 21627 w 623290"/>
                <a:gd name="connsiteY1" fmla="*/ 1873250 h 1873250"/>
                <a:gd name="connsiteX0" fmla="*/ 617646 w 617646"/>
                <a:gd name="connsiteY0" fmla="*/ 0 h 1873250"/>
                <a:gd name="connsiteX1" fmla="*/ 15983 w 617646"/>
                <a:gd name="connsiteY1" fmla="*/ 1873250 h 1873250"/>
                <a:gd name="connsiteX0" fmla="*/ 555507 w 555507"/>
                <a:gd name="connsiteY0" fmla="*/ 0 h 1898650"/>
                <a:gd name="connsiteX1" fmla="*/ 17344 w 555507"/>
                <a:gd name="connsiteY1" fmla="*/ 1898650 h 1898650"/>
                <a:gd name="connsiteX0" fmla="*/ 1144693 w 1144693"/>
                <a:gd name="connsiteY0" fmla="*/ 142545 h 350552"/>
                <a:gd name="connsiteX1" fmla="*/ 9630 w 1144693"/>
                <a:gd name="connsiteY1" fmla="*/ 98095 h 350552"/>
                <a:gd name="connsiteX0" fmla="*/ 1135063 w 1135063"/>
                <a:gd name="connsiteY0" fmla="*/ 44450 h 341982"/>
                <a:gd name="connsiteX1" fmla="*/ 0 w 1135063"/>
                <a:gd name="connsiteY1" fmla="*/ 0 h 341982"/>
                <a:gd name="connsiteX0" fmla="*/ 1166813 w 1166813"/>
                <a:gd name="connsiteY0" fmla="*/ 412750 h 634988"/>
                <a:gd name="connsiteX1" fmla="*/ 0 w 1166813"/>
                <a:gd name="connsiteY1" fmla="*/ 0 h 634988"/>
                <a:gd name="connsiteX0" fmla="*/ 1166813 w 1166813"/>
                <a:gd name="connsiteY0" fmla="*/ 412750 h 418804"/>
                <a:gd name="connsiteX1" fmla="*/ 0 w 1166813"/>
                <a:gd name="connsiteY1" fmla="*/ 0 h 418804"/>
                <a:gd name="connsiteX0" fmla="*/ 1274763 w 1274763"/>
                <a:gd name="connsiteY0" fmla="*/ 501650 h 506650"/>
                <a:gd name="connsiteX1" fmla="*/ 0 w 1274763"/>
                <a:gd name="connsiteY1" fmla="*/ 0 h 506650"/>
                <a:gd name="connsiteX0" fmla="*/ 677863 w 677863"/>
                <a:gd name="connsiteY0" fmla="*/ 133350 h 150745"/>
                <a:gd name="connsiteX1" fmla="*/ 0 w 677863"/>
                <a:gd name="connsiteY1" fmla="*/ 0 h 150745"/>
                <a:gd name="connsiteX0" fmla="*/ 677863 w 677863"/>
                <a:gd name="connsiteY0" fmla="*/ 133350 h 152130"/>
                <a:gd name="connsiteX1" fmla="*/ 0 w 677863"/>
                <a:gd name="connsiteY1" fmla="*/ 0 h 152130"/>
                <a:gd name="connsiteX0" fmla="*/ 677863 w 677863"/>
                <a:gd name="connsiteY0" fmla="*/ 133350 h 133350"/>
                <a:gd name="connsiteX1" fmla="*/ 0 w 677863"/>
                <a:gd name="connsiteY1" fmla="*/ 0 h 133350"/>
                <a:gd name="connsiteX0" fmla="*/ 373063 w 373063"/>
                <a:gd name="connsiteY0" fmla="*/ 546100 h 546100"/>
                <a:gd name="connsiteX1" fmla="*/ 0 w 373063"/>
                <a:gd name="connsiteY1" fmla="*/ 0 h 546100"/>
                <a:gd name="connsiteX0" fmla="*/ 373063 w 373063"/>
                <a:gd name="connsiteY0" fmla="*/ 546100 h 546100"/>
                <a:gd name="connsiteX1" fmla="*/ 0 w 373063"/>
                <a:gd name="connsiteY1" fmla="*/ 0 h 546100"/>
                <a:gd name="connsiteX0" fmla="*/ 334963 w 334963"/>
                <a:gd name="connsiteY0" fmla="*/ 565150 h 565150"/>
                <a:gd name="connsiteX1" fmla="*/ 0 w 334963"/>
                <a:gd name="connsiteY1" fmla="*/ 0 h 565150"/>
                <a:gd name="connsiteX0" fmla="*/ 334963 w 334963"/>
                <a:gd name="connsiteY0" fmla="*/ 565150 h 565150"/>
                <a:gd name="connsiteX1" fmla="*/ 0 w 334963"/>
                <a:gd name="connsiteY1" fmla="*/ 0 h 56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4963" h="565150">
                  <a:moveTo>
                    <a:pt x="334963" y="565150"/>
                  </a:moveTo>
                  <a:cubicBezTo>
                    <a:pt x="150283" y="496358"/>
                    <a:pt x="2117" y="276755"/>
                    <a:pt x="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77" dirty="0">
                <a:solidFill>
                  <a:prstClr val="white"/>
                </a:solidFill>
              </a:endParaRPr>
            </a:p>
          </p:txBody>
        </p:sp>
        <p:grpSp>
          <p:nvGrpSpPr>
            <p:cNvPr id="103" name="Group 31"/>
            <p:cNvGrpSpPr/>
            <p:nvPr/>
          </p:nvGrpSpPr>
          <p:grpSpPr>
            <a:xfrm>
              <a:off x="5516624" y="3798635"/>
              <a:ext cx="230646" cy="234873"/>
              <a:chOff x="6617228" y="11400252"/>
              <a:chExt cx="401638" cy="4090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5" name="Picture 5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2242117">
                <a:off x="6617228" y="11449118"/>
                <a:ext cx="401638" cy="360135"/>
              </a:xfrm>
              <a:prstGeom prst="rect">
                <a:avLst/>
              </a:prstGeom>
              <a:effectLst/>
            </p:spPr>
          </p:pic>
          <p:sp>
            <p:nvSpPr>
              <p:cNvPr id="156" name="Oval 51"/>
              <p:cNvSpPr/>
              <p:nvPr/>
            </p:nvSpPr>
            <p:spPr bwMode="auto">
              <a:xfrm rot="18994036">
                <a:off x="6838530" y="11400252"/>
                <a:ext cx="174333" cy="174332"/>
              </a:xfrm>
              <a:prstGeom prst="ellipse">
                <a:avLst/>
              </a:prstGeom>
              <a:solidFill>
                <a:srgbClr val="BD315C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h="38100"/>
              </a:sp3d>
            </p:spPr>
            <p:txBody>
              <a:bodyPr lIns="83077" tIns="43200" rIns="83077" bIns="4320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16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41033" y="3748150"/>
              <a:ext cx="319125" cy="272531"/>
              <a:chOff x="6062496" y="11193162"/>
              <a:chExt cx="555715" cy="47457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3" name="Picture 4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129248" y="11229303"/>
                <a:ext cx="488963" cy="438436"/>
              </a:xfrm>
              <a:prstGeom prst="rect">
                <a:avLst/>
              </a:prstGeom>
              <a:effectLst/>
            </p:spPr>
          </p:pic>
          <p:sp>
            <p:nvSpPr>
              <p:cNvPr id="154" name="Oval 49"/>
              <p:cNvSpPr/>
              <p:nvPr/>
            </p:nvSpPr>
            <p:spPr bwMode="auto">
              <a:xfrm rot="18994036">
                <a:off x="6062496" y="11193162"/>
                <a:ext cx="213833" cy="213832"/>
              </a:xfrm>
              <a:prstGeom prst="ellipse">
                <a:avLst/>
              </a:prstGeom>
              <a:solidFill>
                <a:srgbClr val="BD315C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h="38100"/>
              </a:sp3d>
            </p:spPr>
            <p:txBody>
              <a:bodyPr lIns="83077" tIns="43200" rIns="83077" bIns="4320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16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3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72079">
              <a:off x="5320788" y="3240271"/>
              <a:ext cx="255840" cy="2294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157773">
              <a:off x="4988209" y="3125303"/>
              <a:ext cx="255840" cy="2294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895582">
              <a:off x="5213248" y="2601060"/>
              <a:ext cx="215077" cy="1928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865658">
              <a:off x="4994115" y="2538571"/>
              <a:ext cx="191965" cy="1721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38409">
              <a:off x="4935310" y="2358465"/>
              <a:ext cx="148694" cy="1333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29951" y="2324354"/>
              <a:ext cx="110859" cy="994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7750706">
              <a:off x="5223631" y="2218932"/>
              <a:ext cx="74025" cy="66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7750706">
              <a:off x="5176444" y="2071470"/>
              <a:ext cx="74025" cy="66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42"/>
            <p:cNvSpPr txBox="1">
              <a:spLocks noChangeArrowheads="1"/>
            </p:cNvSpPr>
            <p:nvPr/>
          </p:nvSpPr>
          <p:spPr bwMode="auto">
            <a:xfrm>
              <a:off x="3775688" y="3781231"/>
              <a:ext cx="1180131" cy="433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8" b="1" dirty="0">
                  <a:solidFill>
                    <a:srgbClr val="693C84"/>
                  </a:solidFill>
                </a:rPr>
                <a:t>Activated</a:t>
              </a:r>
              <a:br>
                <a:rPr lang="en-US" sz="1108" b="1" dirty="0">
                  <a:solidFill>
                    <a:srgbClr val="693C84"/>
                  </a:solidFill>
                </a:rPr>
              </a:br>
              <a:r>
                <a:rPr lang="en-US" sz="1108" b="1" dirty="0">
                  <a:solidFill>
                    <a:srgbClr val="693C84"/>
                  </a:solidFill>
                </a:rPr>
                <a:t>inflammasome</a:t>
              </a:r>
            </a:p>
          </p:txBody>
        </p:sp>
        <p:pic>
          <p:nvPicPr>
            <p:cNvPr id="32" name="Picture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59022" y="4277052"/>
              <a:ext cx="669049" cy="655668"/>
            </a:xfrm>
            <a:prstGeom prst="rect">
              <a:avLst/>
            </a:prstGeom>
          </p:spPr>
        </p:pic>
        <p:pic>
          <p:nvPicPr>
            <p:cNvPr id="33" name="Picture 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97685" y="4159087"/>
              <a:ext cx="506060" cy="486249"/>
            </a:xfrm>
            <a:prstGeom prst="rect">
              <a:avLst/>
            </a:prstGeom>
          </p:spPr>
        </p:pic>
        <p:sp>
          <p:nvSpPr>
            <p:cNvPr id="34" name="Freeform 46"/>
            <p:cNvSpPr/>
            <p:nvPr/>
          </p:nvSpPr>
          <p:spPr>
            <a:xfrm flipH="1">
              <a:off x="3633073" y="4517355"/>
              <a:ext cx="428653" cy="178048"/>
            </a:xfrm>
            <a:custGeom>
              <a:avLst/>
              <a:gdLst>
                <a:gd name="connsiteX0" fmla="*/ 1473200 w 1473200"/>
                <a:gd name="connsiteY0" fmla="*/ 0 h 1136650"/>
                <a:gd name="connsiteX1" fmla="*/ 0 w 1473200"/>
                <a:gd name="connsiteY1" fmla="*/ 1136650 h 1136650"/>
                <a:gd name="connsiteX0" fmla="*/ 1473200 w 1473283"/>
                <a:gd name="connsiteY0" fmla="*/ 0 h 1136650"/>
                <a:gd name="connsiteX1" fmla="*/ 0 w 1473283"/>
                <a:gd name="connsiteY1" fmla="*/ 1136650 h 1136650"/>
                <a:gd name="connsiteX0" fmla="*/ 1473200 w 1473272"/>
                <a:gd name="connsiteY0" fmla="*/ 0 h 1136650"/>
                <a:gd name="connsiteX1" fmla="*/ 0 w 1473272"/>
                <a:gd name="connsiteY1" fmla="*/ 1136650 h 1136650"/>
                <a:gd name="connsiteX0" fmla="*/ 892175 w 892320"/>
                <a:gd name="connsiteY0" fmla="*/ 0 h 493713"/>
                <a:gd name="connsiteX1" fmla="*/ 0 w 892320"/>
                <a:gd name="connsiteY1" fmla="*/ 493713 h 493713"/>
                <a:gd name="connsiteX0" fmla="*/ 892175 w 892322"/>
                <a:gd name="connsiteY0" fmla="*/ 0 h 493713"/>
                <a:gd name="connsiteX1" fmla="*/ 0 w 892322"/>
                <a:gd name="connsiteY1" fmla="*/ 493713 h 493713"/>
                <a:gd name="connsiteX0" fmla="*/ 1116013 w 1116118"/>
                <a:gd name="connsiteY0" fmla="*/ 0 h 305812"/>
                <a:gd name="connsiteX1" fmla="*/ 0 w 1116118"/>
                <a:gd name="connsiteY1" fmla="*/ 260350 h 305812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9380 h 269730"/>
                <a:gd name="connsiteX1" fmla="*/ 0 w 1116013"/>
                <a:gd name="connsiteY1" fmla="*/ 269730 h 269730"/>
                <a:gd name="connsiteX0" fmla="*/ 627063 w 627063"/>
                <a:gd name="connsiteY0" fmla="*/ 727 h 2064477"/>
                <a:gd name="connsiteX1" fmla="*/ 0 w 627063"/>
                <a:gd name="connsiteY1" fmla="*/ 2064477 h 2064477"/>
                <a:gd name="connsiteX0" fmla="*/ 663752 w 663752"/>
                <a:gd name="connsiteY0" fmla="*/ 802 h 2064552"/>
                <a:gd name="connsiteX1" fmla="*/ 36689 w 663752"/>
                <a:gd name="connsiteY1" fmla="*/ 2064552 h 2064552"/>
                <a:gd name="connsiteX0" fmla="*/ 610978 w 610978"/>
                <a:gd name="connsiteY0" fmla="*/ 799 h 2070899"/>
                <a:gd name="connsiteX1" fmla="*/ 41065 w 610978"/>
                <a:gd name="connsiteY1" fmla="*/ 2070899 h 2070899"/>
                <a:gd name="connsiteX0" fmla="*/ 592378 w 592378"/>
                <a:gd name="connsiteY0" fmla="*/ 0 h 2070100"/>
                <a:gd name="connsiteX1" fmla="*/ 22465 w 592378"/>
                <a:gd name="connsiteY1" fmla="*/ 2070100 h 2070100"/>
                <a:gd name="connsiteX0" fmla="*/ 623290 w 623290"/>
                <a:gd name="connsiteY0" fmla="*/ 0 h 1873250"/>
                <a:gd name="connsiteX1" fmla="*/ 21627 w 623290"/>
                <a:gd name="connsiteY1" fmla="*/ 1873250 h 1873250"/>
                <a:gd name="connsiteX0" fmla="*/ 617646 w 617646"/>
                <a:gd name="connsiteY0" fmla="*/ 0 h 1873250"/>
                <a:gd name="connsiteX1" fmla="*/ 15983 w 617646"/>
                <a:gd name="connsiteY1" fmla="*/ 1873250 h 1873250"/>
                <a:gd name="connsiteX0" fmla="*/ 555507 w 555507"/>
                <a:gd name="connsiteY0" fmla="*/ 0 h 1898650"/>
                <a:gd name="connsiteX1" fmla="*/ 17344 w 555507"/>
                <a:gd name="connsiteY1" fmla="*/ 1898650 h 1898650"/>
                <a:gd name="connsiteX0" fmla="*/ 1144693 w 1144693"/>
                <a:gd name="connsiteY0" fmla="*/ 142545 h 350552"/>
                <a:gd name="connsiteX1" fmla="*/ 9630 w 1144693"/>
                <a:gd name="connsiteY1" fmla="*/ 98095 h 350552"/>
                <a:gd name="connsiteX0" fmla="*/ 1135063 w 1135063"/>
                <a:gd name="connsiteY0" fmla="*/ 44450 h 341982"/>
                <a:gd name="connsiteX1" fmla="*/ 0 w 1135063"/>
                <a:gd name="connsiteY1" fmla="*/ 0 h 341982"/>
                <a:gd name="connsiteX0" fmla="*/ 1166813 w 1166813"/>
                <a:gd name="connsiteY0" fmla="*/ 412750 h 634988"/>
                <a:gd name="connsiteX1" fmla="*/ 0 w 1166813"/>
                <a:gd name="connsiteY1" fmla="*/ 0 h 634988"/>
                <a:gd name="connsiteX0" fmla="*/ 1166813 w 1166813"/>
                <a:gd name="connsiteY0" fmla="*/ 412750 h 418804"/>
                <a:gd name="connsiteX1" fmla="*/ 0 w 1166813"/>
                <a:gd name="connsiteY1" fmla="*/ 0 h 418804"/>
                <a:gd name="connsiteX0" fmla="*/ 1274763 w 1274763"/>
                <a:gd name="connsiteY0" fmla="*/ 501650 h 506650"/>
                <a:gd name="connsiteX1" fmla="*/ 0 w 1274763"/>
                <a:gd name="connsiteY1" fmla="*/ 0 h 506650"/>
                <a:gd name="connsiteX0" fmla="*/ 677863 w 677863"/>
                <a:gd name="connsiteY0" fmla="*/ 133350 h 150745"/>
                <a:gd name="connsiteX1" fmla="*/ 0 w 677863"/>
                <a:gd name="connsiteY1" fmla="*/ 0 h 150745"/>
                <a:gd name="connsiteX0" fmla="*/ 677863 w 677863"/>
                <a:gd name="connsiteY0" fmla="*/ 133350 h 152130"/>
                <a:gd name="connsiteX1" fmla="*/ 0 w 677863"/>
                <a:gd name="connsiteY1" fmla="*/ 0 h 152130"/>
                <a:gd name="connsiteX0" fmla="*/ 677863 w 677863"/>
                <a:gd name="connsiteY0" fmla="*/ 133350 h 133350"/>
                <a:gd name="connsiteX1" fmla="*/ 0 w 677863"/>
                <a:gd name="connsiteY1" fmla="*/ 0 h 133350"/>
                <a:gd name="connsiteX0" fmla="*/ 769303 w 769303"/>
                <a:gd name="connsiteY0" fmla="*/ 35106 h 136567"/>
                <a:gd name="connsiteX1" fmla="*/ 0 w 769303"/>
                <a:gd name="connsiteY1" fmla="*/ 115116 h 136567"/>
                <a:gd name="connsiteX0" fmla="*/ 754063 w 754063"/>
                <a:gd name="connsiteY0" fmla="*/ 25872 h 266222"/>
                <a:gd name="connsiteX1" fmla="*/ 0 w 754063"/>
                <a:gd name="connsiteY1" fmla="*/ 250662 h 266222"/>
                <a:gd name="connsiteX0" fmla="*/ 754063 w 754063"/>
                <a:gd name="connsiteY0" fmla="*/ 0 h 265023"/>
                <a:gd name="connsiteX1" fmla="*/ 0 w 754063"/>
                <a:gd name="connsiteY1" fmla="*/ 224790 h 265023"/>
                <a:gd name="connsiteX0" fmla="*/ 754063 w 754063"/>
                <a:gd name="connsiteY0" fmla="*/ 0 h 258535"/>
                <a:gd name="connsiteX1" fmla="*/ 0 w 754063"/>
                <a:gd name="connsiteY1" fmla="*/ 224790 h 258535"/>
                <a:gd name="connsiteX0" fmla="*/ 746443 w 746443"/>
                <a:gd name="connsiteY0" fmla="*/ 0 h 304867"/>
                <a:gd name="connsiteX1" fmla="*/ 0 w 746443"/>
                <a:gd name="connsiteY1" fmla="*/ 278130 h 304867"/>
                <a:gd name="connsiteX0" fmla="*/ 746443 w 746443"/>
                <a:gd name="connsiteY0" fmla="*/ 0 h 310047"/>
                <a:gd name="connsiteX1" fmla="*/ 0 w 746443"/>
                <a:gd name="connsiteY1" fmla="*/ 278130 h 31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6443" h="310047">
                  <a:moveTo>
                    <a:pt x="746443" y="0"/>
                  </a:moveTo>
                  <a:cubicBezTo>
                    <a:pt x="612563" y="265218"/>
                    <a:pt x="272627" y="368195"/>
                    <a:pt x="0" y="2781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77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141"/>
            <p:cNvSpPr/>
            <p:nvPr/>
          </p:nvSpPr>
          <p:spPr>
            <a:xfrm>
              <a:off x="6057774" y="1743376"/>
              <a:ext cx="1020216" cy="2912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93" cap="small" dirty="0" err="1" smtClean="0">
                  <a:solidFill>
                    <a:srgbClr val="FFFFFF">
                      <a:lumMod val="50000"/>
                    </a:srgbClr>
                  </a:solidFill>
                </a:rPr>
                <a:t>Célula</a:t>
              </a:r>
              <a:r>
                <a:rPr lang="en-US" sz="1293" cap="small" dirty="0" smtClean="0">
                  <a:solidFill>
                    <a:srgbClr val="FFFFFF">
                      <a:lumMod val="50000"/>
                    </a:srgbClr>
                  </a:solidFill>
                </a:rPr>
                <a:t> Diana</a:t>
              </a:r>
              <a:endParaRPr lang="en-US" sz="1293" cap="small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36" name="Rectangle 145"/>
            <p:cNvSpPr/>
            <p:nvPr/>
          </p:nvSpPr>
          <p:spPr>
            <a:xfrm>
              <a:off x="1581393" y="4824175"/>
              <a:ext cx="1394549" cy="2912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93" cap="small" dirty="0" err="1" smtClean="0">
                  <a:solidFill>
                    <a:srgbClr val="FFFFFF">
                      <a:lumMod val="50000"/>
                    </a:srgbClr>
                  </a:solidFill>
                </a:rPr>
                <a:t>Célula</a:t>
              </a:r>
              <a:r>
                <a:rPr lang="en-US" sz="1293" cap="small" dirty="0" smtClean="0">
                  <a:solidFill>
                    <a:srgbClr val="FFFFFF">
                      <a:lumMod val="50000"/>
                    </a:srgbClr>
                  </a:solidFill>
                </a:rPr>
                <a:t> </a:t>
              </a:r>
              <a:r>
                <a:rPr lang="en-US" sz="1293" cap="small" dirty="0" err="1" smtClean="0">
                  <a:solidFill>
                    <a:srgbClr val="FFFFFF">
                      <a:lumMod val="50000"/>
                    </a:srgbClr>
                  </a:solidFill>
                </a:rPr>
                <a:t>inmunitaria</a:t>
              </a:r>
              <a:endParaRPr lang="en-US" sz="1293" cap="small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37" name="Oval 147"/>
            <p:cNvSpPr/>
            <p:nvPr/>
          </p:nvSpPr>
          <p:spPr bwMode="auto">
            <a:xfrm rot="18994036">
              <a:off x="5689898" y="3280805"/>
              <a:ext cx="122796" cy="122795"/>
            </a:xfrm>
            <a:prstGeom prst="ellipse">
              <a:avLst/>
            </a:prstGeom>
            <a:solidFill>
              <a:srgbClr val="BD315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h="38100"/>
            </a:sp3d>
          </p:spPr>
          <p:txBody>
            <a:bodyPr lIns="83077" tIns="43200" rIns="83077" bIns="432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6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27"/>
            <p:cNvSpPr/>
            <p:nvPr/>
          </p:nvSpPr>
          <p:spPr>
            <a:xfrm flipH="1">
              <a:off x="2859754" y="4158577"/>
              <a:ext cx="363015" cy="83223"/>
            </a:xfrm>
            <a:custGeom>
              <a:avLst/>
              <a:gdLst>
                <a:gd name="connsiteX0" fmla="*/ 1473200 w 1473200"/>
                <a:gd name="connsiteY0" fmla="*/ 0 h 1136650"/>
                <a:gd name="connsiteX1" fmla="*/ 0 w 1473200"/>
                <a:gd name="connsiteY1" fmla="*/ 1136650 h 1136650"/>
                <a:gd name="connsiteX0" fmla="*/ 1473200 w 1473283"/>
                <a:gd name="connsiteY0" fmla="*/ 0 h 1136650"/>
                <a:gd name="connsiteX1" fmla="*/ 0 w 1473283"/>
                <a:gd name="connsiteY1" fmla="*/ 1136650 h 1136650"/>
                <a:gd name="connsiteX0" fmla="*/ 1473200 w 1473272"/>
                <a:gd name="connsiteY0" fmla="*/ 0 h 1136650"/>
                <a:gd name="connsiteX1" fmla="*/ 0 w 1473272"/>
                <a:gd name="connsiteY1" fmla="*/ 1136650 h 1136650"/>
                <a:gd name="connsiteX0" fmla="*/ 892175 w 892320"/>
                <a:gd name="connsiteY0" fmla="*/ 0 h 493713"/>
                <a:gd name="connsiteX1" fmla="*/ 0 w 892320"/>
                <a:gd name="connsiteY1" fmla="*/ 493713 h 493713"/>
                <a:gd name="connsiteX0" fmla="*/ 892175 w 892322"/>
                <a:gd name="connsiteY0" fmla="*/ 0 h 493713"/>
                <a:gd name="connsiteX1" fmla="*/ 0 w 892322"/>
                <a:gd name="connsiteY1" fmla="*/ 493713 h 493713"/>
                <a:gd name="connsiteX0" fmla="*/ 1116013 w 1116118"/>
                <a:gd name="connsiteY0" fmla="*/ 0 h 305812"/>
                <a:gd name="connsiteX1" fmla="*/ 0 w 1116118"/>
                <a:gd name="connsiteY1" fmla="*/ 260350 h 305812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9380 h 269730"/>
                <a:gd name="connsiteX1" fmla="*/ 0 w 1116013"/>
                <a:gd name="connsiteY1" fmla="*/ 269730 h 269730"/>
                <a:gd name="connsiteX0" fmla="*/ 627063 w 627063"/>
                <a:gd name="connsiteY0" fmla="*/ 727 h 2064477"/>
                <a:gd name="connsiteX1" fmla="*/ 0 w 627063"/>
                <a:gd name="connsiteY1" fmla="*/ 2064477 h 2064477"/>
                <a:gd name="connsiteX0" fmla="*/ 663752 w 663752"/>
                <a:gd name="connsiteY0" fmla="*/ 802 h 2064552"/>
                <a:gd name="connsiteX1" fmla="*/ 36689 w 663752"/>
                <a:gd name="connsiteY1" fmla="*/ 2064552 h 2064552"/>
                <a:gd name="connsiteX0" fmla="*/ 610978 w 610978"/>
                <a:gd name="connsiteY0" fmla="*/ 799 h 2070899"/>
                <a:gd name="connsiteX1" fmla="*/ 41065 w 610978"/>
                <a:gd name="connsiteY1" fmla="*/ 2070899 h 2070899"/>
                <a:gd name="connsiteX0" fmla="*/ 592378 w 592378"/>
                <a:gd name="connsiteY0" fmla="*/ 0 h 2070100"/>
                <a:gd name="connsiteX1" fmla="*/ 22465 w 592378"/>
                <a:gd name="connsiteY1" fmla="*/ 2070100 h 2070100"/>
                <a:gd name="connsiteX0" fmla="*/ 623290 w 623290"/>
                <a:gd name="connsiteY0" fmla="*/ 0 h 1873250"/>
                <a:gd name="connsiteX1" fmla="*/ 21627 w 623290"/>
                <a:gd name="connsiteY1" fmla="*/ 1873250 h 1873250"/>
                <a:gd name="connsiteX0" fmla="*/ 617646 w 617646"/>
                <a:gd name="connsiteY0" fmla="*/ 0 h 1873250"/>
                <a:gd name="connsiteX1" fmla="*/ 15983 w 617646"/>
                <a:gd name="connsiteY1" fmla="*/ 1873250 h 1873250"/>
                <a:gd name="connsiteX0" fmla="*/ 555507 w 555507"/>
                <a:gd name="connsiteY0" fmla="*/ 0 h 1898650"/>
                <a:gd name="connsiteX1" fmla="*/ 17344 w 555507"/>
                <a:gd name="connsiteY1" fmla="*/ 1898650 h 1898650"/>
                <a:gd name="connsiteX0" fmla="*/ 1144693 w 1144693"/>
                <a:gd name="connsiteY0" fmla="*/ 142545 h 350552"/>
                <a:gd name="connsiteX1" fmla="*/ 9630 w 1144693"/>
                <a:gd name="connsiteY1" fmla="*/ 98095 h 350552"/>
                <a:gd name="connsiteX0" fmla="*/ 1135063 w 1135063"/>
                <a:gd name="connsiteY0" fmla="*/ 44450 h 341982"/>
                <a:gd name="connsiteX1" fmla="*/ 0 w 1135063"/>
                <a:gd name="connsiteY1" fmla="*/ 0 h 341982"/>
                <a:gd name="connsiteX0" fmla="*/ 1166813 w 1166813"/>
                <a:gd name="connsiteY0" fmla="*/ 412750 h 634988"/>
                <a:gd name="connsiteX1" fmla="*/ 0 w 1166813"/>
                <a:gd name="connsiteY1" fmla="*/ 0 h 634988"/>
                <a:gd name="connsiteX0" fmla="*/ 1166813 w 1166813"/>
                <a:gd name="connsiteY0" fmla="*/ 412750 h 418804"/>
                <a:gd name="connsiteX1" fmla="*/ 0 w 1166813"/>
                <a:gd name="connsiteY1" fmla="*/ 0 h 418804"/>
                <a:gd name="connsiteX0" fmla="*/ 1274763 w 1274763"/>
                <a:gd name="connsiteY0" fmla="*/ 501650 h 506650"/>
                <a:gd name="connsiteX1" fmla="*/ 0 w 1274763"/>
                <a:gd name="connsiteY1" fmla="*/ 0 h 506650"/>
                <a:gd name="connsiteX0" fmla="*/ 677863 w 677863"/>
                <a:gd name="connsiteY0" fmla="*/ 133350 h 150745"/>
                <a:gd name="connsiteX1" fmla="*/ 0 w 677863"/>
                <a:gd name="connsiteY1" fmla="*/ 0 h 150745"/>
                <a:gd name="connsiteX0" fmla="*/ 677863 w 677863"/>
                <a:gd name="connsiteY0" fmla="*/ 133350 h 152130"/>
                <a:gd name="connsiteX1" fmla="*/ 0 w 677863"/>
                <a:gd name="connsiteY1" fmla="*/ 0 h 152130"/>
                <a:gd name="connsiteX0" fmla="*/ 677863 w 677863"/>
                <a:gd name="connsiteY0" fmla="*/ 133350 h 133350"/>
                <a:gd name="connsiteX1" fmla="*/ 0 w 677863"/>
                <a:gd name="connsiteY1" fmla="*/ 0 h 133350"/>
                <a:gd name="connsiteX0" fmla="*/ 769303 w 769303"/>
                <a:gd name="connsiteY0" fmla="*/ 35106 h 136567"/>
                <a:gd name="connsiteX1" fmla="*/ 0 w 769303"/>
                <a:gd name="connsiteY1" fmla="*/ 115116 h 136567"/>
                <a:gd name="connsiteX0" fmla="*/ 754063 w 754063"/>
                <a:gd name="connsiteY0" fmla="*/ 25872 h 266222"/>
                <a:gd name="connsiteX1" fmla="*/ 0 w 754063"/>
                <a:gd name="connsiteY1" fmla="*/ 250662 h 266222"/>
                <a:gd name="connsiteX0" fmla="*/ 754063 w 754063"/>
                <a:gd name="connsiteY0" fmla="*/ 0 h 265023"/>
                <a:gd name="connsiteX1" fmla="*/ 0 w 754063"/>
                <a:gd name="connsiteY1" fmla="*/ 224790 h 265023"/>
                <a:gd name="connsiteX0" fmla="*/ 754063 w 754063"/>
                <a:gd name="connsiteY0" fmla="*/ 0 h 258535"/>
                <a:gd name="connsiteX1" fmla="*/ 0 w 754063"/>
                <a:gd name="connsiteY1" fmla="*/ 224790 h 258535"/>
                <a:gd name="connsiteX0" fmla="*/ 746443 w 746443"/>
                <a:gd name="connsiteY0" fmla="*/ 0 h 304867"/>
                <a:gd name="connsiteX1" fmla="*/ 0 w 746443"/>
                <a:gd name="connsiteY1" fmla="*/ 278130 h 304867"/>
                <a:gd name="connsiteX0" fmla="*/ 746443 w 746443"/>
                <a:gd name="connsiteY0" fmla="*/ 0 h 310047"/>
                <a:gd name="connsiteX1" fmla="*/ 0 w 746443"/>
                <a:gd name="connsiteY1" fmla="*/ 278130 h 310047"/>
                <a:gd name="connsiteX0" fmla="*/ 616903 w 616903"/>
                <a:gd name="connsiteY0" fmla="*/ 80010 h 197234"/>
                <a:gd name="connsiteX1" fmla="*/ 0 w 616903"/>
                <a:gd name="connsiteY1" fmla="*/ 0 h 197234"/>
                <a:gd name="connsiteX0" fmla="*/ 616903 w 616903"/>
                <a:gd name="connsiteY0" fmla="*/ 101120 h 183812"/>
                <a:gd name="connsiteX1" fmla="*/ 0 w 616903"/>
                <a:gd name="connsiteY1" fmla="*/ 21110 h 183812"/>
                <a:gd name="connsiteX0" fmla="*/ 655003 w 655003"/>
                <a:gd name="connsiteY0" fmla="*/ 0 h 125730"/>
                <a:gd name="connsiteX1" fmla="*/ 0 w 655003"/>
                <a:gd name="connsiteY1" fmla="*/ 125730 h 125730"/>
                <a:gd name="connsiteX0" fmla="*/ 655003 w 655003"/>
                <a:gd name="connsiteY0" fmla="*/ 5183 h 130913"/>
                <a:gd name="connsiteX1" fmla="*/ 0 w 655003"/>
                <a:gd name="connsiteY1" fmla="*/ 130913 h 130913"/>
                <a:gd name="connsiteX0" fmla="*/ 632143 w 632143"/>
                <a:gd name="connsiteY0" fmla="*/ 3951 h 144921"/>
                <a:gd name="connsiteX1" fmla="*/ 0 w 632143"/>
                <a:gd name="connsiteY1" fmla="*/ 144921 h 14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143" h="144921">
                  <a:moveTo>
                    <a:pt x="632143" y="3951"/>
                  </a:moveTo>
                  <a:cubicBezTo>
                    <a:pt x="483023" y="-12771"/>
                    <a:pt x="242147" y="21626"/>
                    <a:pt x="0" y="14492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77" dirty="0">
                <a:solidFill>
                  <a:prstClr val="white"/>
                </a:solidFill>
              </a:endParaRPr>
            </a:p>
          </p:txBody>
        </p:sp>
        <p:sp>
          <p:nvSpPr>
            <p:cNvPr id="39" name="Oval 121"/>
            <p:cNvSpPr/>
            <p:nvPr/>
          </p:nvSpPr>
          <p:spPr bwMode="auto">
            <a:xfrm>
              <a:off x="2398370" y="4020682"/>
              <a:ext cx="78924" cy="78924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defTabSz="844104"/>
              <a:endParaRPr lang="en-US" sz="2215" dirty="0">
                <a:cs typeface="ＭＳ Ｐゴシック" charset="-128"/>
              </a:endParaRPr>
            </a:p>
          </p:txBody>
        </p:sp>
        <p:sp>
          <p:nvSpPr>
            <p:cNvPr id="40" name="Oval 138"/>
            <p:cNvSpPr/>
            <p:nvPr/>
          </p:nvSpPr>
          <p:spPr bwMode="auto">
            <a:xfrm>
              <a:off x="2407341" y="4187931"/>
              <a:ext cx="78924" cy="78924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defTabSz="844104"/>
              <a:endParaRPr lang="en-US" sz="2215" dirty="0">
                <a:cs typeface="ＭＳ Ｐゴシック" charset="-128"/>
              </a:endParaRPr>
            </a:p>
          </p:txBody>
        </p:sp>
        <p:sp>
          <p:nvSpPr>
            <p:cNvPr id="41" name="Oval 139"/>
            <p:cNvSpPr/>
            <p:nvPr/>
          </p:nvSpPr>
          <p:spPr bwMode="auto">
            <a:xfrm>
              <a:off x="2695747" y="4357093"/>
              <a:ext cx="78924" cy="78924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defTabSz="844104"/>
              <a:endParaRPr lang="en-US" sz="2215" dirty="0">
                <a:cs typeface="ＭＳ Ｐゴシック" charset="-128"/>
              </a:endParaRPr>
            </a:p>
          </p:txBody>
        </p:sp>
        <p:sp>
          <p:nvSpPr>
            <p:cNvPr id="42" name="Oval 140"/>
            <p:cNvSpPr/>
            <p:nvPr/>
          </p:nvSpPr>
          <p:spPr bwMode="auto">
            <a:xfrm>
              <a:off x="2871933" y="3964594"/>
              <a:ext cx="78924" cy="78924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defTabSz="844104"/>
              <a:endParaRPr lang="en-US" sz="2215" dirty="0">
                <a:cs typeface="ＭＳ Ｐゴシック" charset="-128"/>
              </a:endParaRPr>
            </a:p>
          </p:txBody>
        </p:sp>
        <p:sp>
          <p:nvSpPr>
            <p:cNvPr id="43" name="Oval 144"/>
            <p:cNvSpPr/>
            <p:nvPr/>
          </p:nvSpPr>
          <p:spPr>
            <a:xfrm>
              <a:off x="2742727" y="1881058"/>
              <a:ext cx="3871389" cy="3871389"/>
            </a:xfrm>
            <a:prstGeom prst="ellipse">
              <a:avLst/>
            </a:prstGeom>
            <a:solidFill>
              <a:srgbClr val="E8F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77" dirty="0">
                <a:solidFill>
                  <a:prstClr val="white"/>
                </a:solidFill>
              </a:endParaRPr>
            </a:p>
          </p:txBody>
        </p:sp>
        <p:sp>
          <p:nvSpPr>
            <p:cNvPr id="44" name="Oval 778"/>
            <p:cNvSpPr/>
            <p:nvPr/>
          </p:nvSpPr>
          <p:spPr>
            <a:xfrm>
              <a:off x="5352647" y="3890595"/>
              <a:ext cx="1261468" cy="1786414"/>
            </a:xfrm>
            <a:custGeom>
              <a:avLst/>
              <a:gdLst/>
              <a:ahLst/>
              <a:cxnLst/>
              <a:rect l="l" t="t" r="r" b="b"/>
              <a:pathLst>
                <a:path w="2196681" h="3110807">
                  <a:moveTo>
                    <a:pt x="2196681" y="0"/>
                  </a:moveTo>
                  <a:cubicBezTo>
                    <a:pt x="2176835" y="1427537"/>
                    <a:pt x="1268693" y="2640226"/>
                    <a:pt x="0" y="3110807"/>
                  </a:cubicBezTo>
                  <a:cubicBezTo>
                    <a:pt x="19846" y="1683270"/>
                    <a:pt x="927988" y="470581"/>
                    <a:pt x="2196681" y="0"/>
                  </a:cubicBezTo>
                  <a:close/>
                </a:path>
              </a:pathLst>
            </a:custGeom>
            <a:solidFill>
              <a:srgbClr val="C3DB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77" dirty="0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Connector 149"/>
            <p:cNvCxnSpPr/>
            <p:nvPr/>
          </p:nvCxnSpPr>
          <p:spPr bwMode="auto">
            <a:xfrm rot="16004847" flipV="1">
              <a:off x="5526055" y="4040427"/>
              <a:ext cx="263597" cy="26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cxnSp>
        <p:sp>
          <p:nvSpPr>
            <p:cNvPr id="46" name="Oval 150"/>
            <p:cNvSpPr/>
            <p:nvPr/>
          </p:nvSpPr>
          <p:spPr bwMode="auto">
            <a:xfrm rot="19189189">
              <a:off x="5180538" y="4238486"/>
              <a:ext cx="95669" cy="294183"/>
            </a:xfrm>
            <a:prstGeom prst="ellipse">
              <a:avLst/>
            </a:prstGeom>
            <a:solidFill>
              <a:srgbClr val="CB94E4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83077" tIns="43200" rIns="83077" bIns="432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6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558"/>
            <p:cNvSpPr>
              <a:spLocks noChangeArrowheads="1"/>
            </p:cNvSpPr>
            <p:nvPr/>
          </p:nvSpPr>
          <p:spPr bwMode="auto">
            <a:xfrm>
              <a:off x="4897352" y="4515181"/>
              <a:ext cx="893193" cy="262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8" b="1" dirty="0">
                  <a:solidFill>
                    <a:srgbClr val="693C84"/>
                  </a:solidFill>
                </a:rPr>
                <a:t>Caspase-1</a:t>
              </a:r>
            </a:p>
          </p:txBody>
        </p:sp>
        <p:sp>
          <p:nvSpPr>
            <p:cNvPr id="48" name="Rectangle 152"/>
            <p:cNvSpPr/>
            <p:nvPr/>
          </p:nvSpPr>
          <p:spPr>
            <a:xfrm>
              <a:off x="6012160" y="4725144"/>
              <a:ext cx="690767" cy="2912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93" cap="small" dirty="0" err="1" smtClean="0">
                  <a:solidFill>
                    <a:srgbClr val="FFFFFF">
                      <a:lumMod val="50000"/>
                    </a:srgbClr>
                  </a:solidFill>
                </a:rPr>
                <a:t>Núcleo</a:t>
              </a:r>
              <a:r>
                <a:rPr lang="en-US" sz="1293" cap="small" dirty="0" smtClean="0">
                  <a:solidFill>
                    <a:srgbClr val="FFFFFF">
                      <a:lumMod val="50000"/>
                    </a:srgbClr>
                  </a:solidFill>
                </a:rPr>
                <a:t> </a:t>
              </a:r>
              <a:endParaRPr lang="en-US" sz="1293" cap="small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49" name="Rectangle 153"/>
            <p:cNvSpPr>
              <a:spLocks noChangeArrowheads="1"/>
            </p:cNvSpPr>
            <p:nvPr/>
          </p:nvSpPr>
          <p:spPr bwMode="auto">
            <a:xfrm>
              <a:off x="5334443" y="3584356"/>
              <a:ext cx="640616" cy="187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41" tIns="8441" rIns="8441" bIns="844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8" b="1" dirty="0">
                  <a:solidFill>
                    <a:srgbClr val="E60877"/>
                  </a:solidFill>
                </a:rPr>
                <a:t>Pro-IL-1</a:t>
              </a:r>
              <a:r>
                <a:rPr lang="el-GR" sz="1108" b="1" dirty="0">
                  <a:solidFill>
                    <a:srgbClr val="E60877"/>
                  </a:solidFill>
                </a:rPr>
                <a:t>β</a:t>
              </a:r>
              <a:endParaRPr lang="en-US" sz="1108" b="1" dirty="0">
                <a:solidFill>
                  <a:srgbClr val="E60877"/>
                </a:solidFill>
              </a:endParaRPr>
            </a:p>
          </p:txBody>
        </p:sp>
        <p:sp>
          <p:nvSpPr>
            <p:cNvPr id="50" name="Rectangle 154"/>
            <p:cNvSpPr>
              <a:spLocks noChangeArrowheads="1"/>
            </p:cNvSpPr>
            <p:nvPr/>
          </p:nvSpPr>
          <p:spPr bwMode="auto">
            <a:xfrm>
              <a:off x="4940237" y="3373377"/>
              <a:ext cx="356883" cy="187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41" tIns="8441" rIns="8441" bIns="844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8" b="1" dirty="0">
                  <a:solidFill>
                    <a:srgbClr val="E60877"/>
                  </a:solidFill>
                </a:rPr>
                <a:t>IL-1</a:t>
              </a:r>
              <a:r>
                <a:rPr lang="el-GR" sz="1108" b="1" dirty="0">
                  <a:solidFill>
                    <a:srgbClr val="E60877"/>
                  </a:solidFill>
                </a:rPr>
                <a:t>β</a:t>
              </a:r>
              <a:endParaRPr lang="en-US" sz="1108" b="1" dirty="0">
                <a:solidFill>
                  <a:srgbClr val="E60877"/>
                </a:solidFill>
              </a:endParaRPr>
            </a:p>
          </p:txBody>
        </p:sp>
        <p:sp>
          <p:nvSpPr>
            <p:cNvPr id="51" name="Rectangle 155"/>
            <p:cNvSpPr/>
            <p:nvPr/>
          </p:nvSpPr>
          <p:spPr>
            <a:xfrm>
              <a:off x="2482204" y="3095809"/>
              <a:ext cx="184731" cy="2912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93" cap="small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52" name="TextBox 156"/>
            <p:cNvSpPr txBox="1"/>
            <p:nvPr/>
          </p:nvSpPr>
          <p:spPr>
            <a:xfrm>
              <a:off x="5606220" y="2312517"/>
              <a:ext cx="17111" cy="166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41" tIns="8441" rIns="8441" bIns="8441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400"/>
              </a:lvl1pPr>
            </a:lstStyle>
            <a:p>
              <a:endParaRPr lang="en-GB" sz="970" dirty="0">
                <a:solidFill>
                  <a:prstClr val="black"/>
                </a:solidFill>
              </a:endParaRPr>
            </a:p>
          </p:txBody>
        </p:sp>
        <p:grpSp>
          <p:nvGrpSpPr>
            <p:cNvPr id="105" name="Group 7"/>
            <p:cNvGrpSpPr/>
            <p:nvPr/>
          </p:nvGrpSpPr>
          <p:grpSpPr>
            <a:xfrm>
              <a:off x="2590927" y="2835592"/>
              <a:ext cx="4100562" cy="301931"/>
              <a:chOff x="1340415" y="10381871"/>
              <a:chExt cx="7140595" cy="525773"/>
            </a:xfrm>
          </p:grpSpPr>
          <p:grpSp>
            <p:nvGrpSpPr>
              <p:cNvPr id="106" name="Group 2"/>
              <p:cNvGrpSpPr/>
              <p:nvPr/>
            </p:nvGrpSpPr>
            <p:grpSpPr>
              <a:xfrm>
                <a:off x="23635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51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2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7" name="Group 700"/>
              <p:cNvGrpSpPr/>
              <p:nvPr/>
            </p:nvGrpSpPr>
            <p:grpSpPr>
              <a:xfrm>
                <a:off x="27046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49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8" name="Group 703"/>
              <p:cNvGrpSpPr/>
              <p:nvPr/>
            </p:nvGrpSpPr>
            <p:grpSpPr>
              <a:xfrm>
                <a:off x="30456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47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8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9" name="Group 707"/>
              <p:cNvGrpSpPr/>
              <p:nvPr/>
            </p:nvGrpSpPr>
            <p:grpSpPr>
              <a:xfrm>
                <a:off x="33867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45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6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0" name="Group 708"/>
              <p:cNvGrpSpPr/>
              <p:nvPr/>
            </p:nvGrpSpPr>
            <p:grpSpPr>
              <a:xfrm>
                <a:off x="37277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43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1" name="Group 709"/>
              <p:cNvGrpSpPr/>
              <p:nvPr/>
            </p:nvGrpSpPr>
            <p:grpSpPr>
              <a:xfrm>
                <a:off x="40688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41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2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2" name="Group 717"/>
              <p:cNvGrpSpPr/>
              <p:nvPr/>
            </p:nvGrpSpPr>
            <p:grpSpPr>
              <a:xfrm>
                <a:off x="44098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39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0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59" name="Group 718"/>
              <p:cNvGrpSpPr/>
              <p:nvPr/>
            </p:nvGrpSpPr>
            <p:grpSpPr>
              <a:xfrm>
                <a:off x="47509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37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8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24" name="Group 719"/>
              <p:cNvGrpSpPr/>
              <p:nvPr/>
            </p:nvGrpSpPr>
            <p:grpSpPr>
              <a:xfrm>
                <a:off x="50919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35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6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25" name="Group 727"/>
              <p:cNvGrpSpPr/>
              <p:nvPr/>
            </p:nvGrpSpPr>
            <p:grpSpPr>
              <a:xfrm>
                <a:off x="54330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33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28" name="Group 728"/>
              <p:cNvGrpSpPr/>
              <p:nvPr/>
            </p:nvGrpSpPr>
            <p:grpSpPr>
              <a:xfrm>
                <a:off x="57740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31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2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29" name="Group 729"/>
              <p:cNvGrpSpPr/>
              <p:nvPr/>
            </p:nvGrpSpPr>
            <p:grpSpPr>
              <a:xfrm>
                <a:off x="61151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29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0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30" name="Group 737"/>
              <p:cNvGrpSpPr/>
              <p:nvPr/>
            </p:nvGrpSpPr>
            <p:grpSpPr>
              <a:xfrm>
                <a:off x="64561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27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8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31" name="Group 738"/>
              <p:cNvGrpSpPr/>
              <p:nvPr/>
            </p:nvGrpSpPr>
            <p:grpSpPr>
              <a:xfrm>
                <a:off x="67972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25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6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32" name="Group 747"/>
              <p:cNvGrpSpPr/>
              <p:nvPr/>
            </p:nvGrpSpPr>
            <p:grpSpPr>
              <a:xfrm>
                <a:off x="74793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23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33" name="Group 748"/>
              <p:cNvGrpSpPr/>
              <p:nvPr/>
            </p:nvGrpSpPr>
            <p:grpSpPr>
              <a:xfrm>
                <a:off x="78203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21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2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34" name="Group 749"/>
              <p:cNvGrpSpPr/>
              <p:nvPr/>
            </p:nvGrpSpPr>
            <p:grpSpPr>
              <a:xfrm>
                <a:off x="8161408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19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0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35" name="Group 757"/>
              <p:cNvGrpSpPr/>
              <p:nvPr/>
            </p:nvGrpSpPr>
            <p:grpSpPr>
              <a:xfrm>
                <a:off x="13404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17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8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36" name="Group 758"/>
              <p:cNvGrpSpPr/>
              <p:nvPr/>
            </p:nvGrpSpPr>
            <p:grpSpPr>
              <a:xfrm>
                <a:off x="168146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15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6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37" name="Group 759"/>
              <p:cNvGrpSpPr/>
              <p:nvPr/>
            </p:nvGrpSpPr>
            <p:grpSpPr>
              <a:xfrm>
                <a:off x="2022515" y="10381871"/>
                <a:ext cx="319602" cy="525773"/>
                <a:chOff x="2483738" y="9937121"/>
                <a:chExt cx="711200" cy="1169987"/>
              </a:xfrm>
            </p:grpSpPr>
            <p:pic>
              <p:nvPicPr>
                <p:cNvPr id="113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3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688" y="9937121"/>
                  <a:ext cx="349250" cy="1169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1038" name="Group 19"/>
            <p:cNvGrpSpPr/>
            <p:nvPr/>
          </p:nvGrpSpPr>
          <p:grpSpPr>
            <a:xfrm>
              <a:off x="5834527" y="2494449"/>
              <a:ext cx="345953" cy="841325"/>
              <a:chOff x="-2122487" y="8128946"/>
              <a:chExt cx="2039937" cy="4960937"/>
            </a:xfrm>
          </p:grpSpPr>
          <p:sp>
            <p:nvSpPr>
              <p:cNvPr id="91" name="Freeform 8"/>
              <p:cNvSpPr>
                <a:spLocks/>
              </p:cNvSpPr>
              <p:nvPr/>
            </p:nvSpPr>
            <p:spPr bwMode="auto">
              <a:xfrm>
                <a:off x="-2122487" y="8128946"/>
                <a:ext cx="858837" cy="4960937"/>
              </a:xfrm>
              <a:custGeom>
                <a:avLst/>
                <a:gdLst>
                  <a:gd name="T0" fmla="*/ 183 w 229"/>
                  <a:gd name="T1" fmla="*/ 1323 h 1323"/>
                  <a:gd name="T2" fmla="*/ 137 w 229"/>
                  <a:gd name="T3" fmla="*/ 1277 h 1323"/>
                  <a:gd name="T4" fmla="*/ 137 w 229"/>
                  <a:gd name="T5" fmla="*/ 388 h 1323"/>
                  <a:gd name="T6" fmla="*/ 0 w 229"/>
                  <a:gd name="T7" fmla="*/ 172 h 1323"/>
                  <a:gd name="T8" fmla="*/ 52 w 229"/>
                  <a:gd name="T9" fmla="*/ 23 h 1323"/>
                  <a:gd name="T10" fmla="*/ 117 w 229"/>
                  <a:gd name="T11" fmla="*/ 16 h 1323"/>
                  <a:gd name="T12" fmla="*/ 124 w 229"/>
                  <a:gd name="T13" fmla="*/ 81 h 1323"/>
                  <a:gd name="T14" fmla="*/ 92 w 229"/>
                  <a:gd name="T15" fmla="*/ 172 h 1323"/>
                  <a:gd name="T16" fmla="*/ 196 w 229"/>
                  <a:gd name="T17" fmla="*/ 312 h 1323"/>
                  <a:gd name="T18" fmla="*/ 229 w 229"/>
                  <a:gd name="T19" fmla="*/ 356 h 1323"/>
                  <a:gd name="T20" fmla="*/ 229 w 229"/>
                  <a:gd name="T21" fmla="*/ 1277 h 1323"/>
                  <a:gd name="T22" fmla="*/ 183 w 229"/>
                  <a:gd name="T23" fmla="*/ 1323 h 1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9" h="1323">
                    <a:moveTo>
                      <a:pt x="183" y="1323"/>
                    </a:moveTo>
                    <a:cubicBezTo>
                      <a:pt x="158" y="1323"/>
                      <a:pt x="137" y="1302"/>
                      <a:pt x="137" y="1277"/>
                    </a:cubicBezTo>
                    <a:cubicBezTo>
                      <a:pt x="137" y="388"/>
                      <a:pt x="137" y="388"/>
                      <a:pt x="137" y="388"/>
                    </a:cubicBezTo>
                    <a:cubicBezTo>
                      <a:pt x="55" y="349"/>
                      <a:pt x="0" y="265"/>
                      <a:pt x="0" y="172"/>
                    </a:cubicBezTo>
                    <a:cubicBezTo>
                      <a:pt x="0" y="118"/>
                      <a:pt x="18" y="65"/>
                      <a:pt x="52" y="23"/>
                    </a:cubicBezTo>
                    <a:cubicBezTo>
                      <a:pt x="68" y="3"/>
                      <a:pt x="97" y="0"/>
                      <a:pt x="117" y="16"/>
                    </a:cubicBezTo>
                    <a:cubicBezTo>
                      <a:pt x="137" y="32"/>
                      <a:pt x="140" y="61"/>
                      <a:pt x="124" y="81"/>
                    </a:cubicBezTo>
                    <a:cubicBezTo>
                      <a:pt x="103" y="107"/>
                      <a:pt x="92" y="138"/>
                      <a:pt x="92" y="172"/>
                    </a:cubicBezTo>
                    <a:cubicBezTo>
                      <a:pt x="92" y="236"/>
                      <a:pt x="135" y="294"/>
                      <a:pt x="196" y="312"/>
                    </a:cubicBezTo>
                    <a:cubicBezTo>
                      <a:pt x="216" y="317"/>
                      <a:pt x="229" y="335"/>
                      <a:pt x="229" y="356"/>
                    </a:cubicBezTo>
                    <a:cubicBezTo>
                      <a:pt x="229" y="1277"/>
                      <a:pt x="229" y="1277"/>
                      <a:pt x="229" y="1277"/>
                    </a:cubicBezTo>
                    <a:cubicBezTo>
                      <a:pt x="229" y="1302"/>
                      <a:pt x="209" y="1323"/>
                      <a:pt x="183" y="1323"/>
                    </a:cubicBezTo>
                    <a:close/>
                  </a:path>
                </a:pathLst>
              </a:custGeom>
              <a:solidFill>
                <a:srgbClr val="BD3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77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9"/>
              <p:cNvSpPr>
                <a:spLocks/>
              </p:cNvSpPr>
              <p:nvPr/>
            </p:nvSpPr>
            <p:spPr bwMode="auto">
              <a:xfrm>
                <a:off x="-941387" y="8128946"/>
                <a:ext cx="858837" cy="4960937"/>
              </a:xfrm>
              <a:custGeom>
                <a:avLst/>
                <a:gdLst>
                  <a:gd name="T0" fmla="*/ 46 w 229"/>
                  <a:gd name="T1" fmla="*/ 1323 h 1323"/>
                  <a:gd name="T2" fmla="*/ 92 w 229"/>
                  <a:gd name="T3" fmla="*/ 1277 h 1323"/>
                  <a:gd name="T4" fmla="*/ 92 w 229"/>
                  <a:gd name="T5" fmla="*/ 388 h 1323"/>
                  <a:gd name="T6" fmla="*/ 229 w 229"/>
                  <a:gd name="T7" fmla="*/ 172 h 1323"/>
                  <a:gd name="T8" fmla="*/ 176 w 229"/>
                  <a:gd name="T9" fmla="*/ 23 h 1323"/>
                  <a:gd name="T10" fmla="*/ 112 w 229"/>
                  <a:gd name="T11" fmla="*/ 16 h 1323"/>
                  <a:gd name="T12" fmla="*/ 105 w 229"/>
                  <a:gd name="T13" fmla="*/ 81 h 1323"/>
                  <a:gd name="T14" fmla="*/ 137 w 229"/>
                  <a:gd name="T15" fmla="*/ 172 h 1323"/>
                  <a:gd name="T16" fmla="*/ 33 w 229"/>
                  <a:gd name="T17" fmla="*/ 312 h 1323"/>
                  <a:gd name="T18" fmla="*/ 0 w 229"/>
                  <a:gd name="T19" fmla="*/ 356 h 1323"/>
                  <a:gd name="T20" fmla="*/ 0 w 229"/>
                  <a:gd name="T21" fmla="*/ 1277 h 1323"/>
                  <a:gd name="T22" fmla="*/ 46 w 229"/>
                  <a:gd name="T23" fmla="*/ 1323 h 1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9" h="1323">
                    <a:moveTo>
                      <a:pt x="46" y="1323"/>
                    </a:moveTo>
                    <a:cubicBezTo>
                      <a:pt x="71" y="1323"/>
                      <a:pt x="92" y="1302"/>
                      <a:pt x="92" y="1277"/>
                    </a:cubicBezTo>
                    <a:cubicBezTo>
                      <a:pt x="92" y="388"/>
                      <a:pt x="92" y="388"/>
                      <a:pt x="92" y="388"/>
                    </a:cubicBezTo>
                    <a:cubicBezTo>
                      <a:pt x="174" y="349"/>
                      <a:pt x="229" y="265"/>
                      <a:pt x="229" y="172"/>
                    </a:cubicBezTo>
                    <a:cubicBezTo>
                      <a:pt x="229" y="118"/>
                      <a:pt x="211" y="65"/>
                      <a:pt x="176" y="23"/>
                    </a:cubicBezTo>
                    <a:cubicBezTo>
                      <a:pt x="160" y="3"/>
                      <a:pt x="131" y="0"/>
                      <a:pt x="112" y="16"/>
                    </a:cubicBezTo>
                    <a:cubicBezTo>
                      <a:pt x="92" y="32"/>
                      <a:pt x="89" y="61"/>
                      <a:pt x="105" y="81"/>
                    </a:cubicBezTo>
                    <a:cubicBezTo>
                      <a:pt x="126" y="107"/>
                      <a:pt x="137" y="138"/>
                      <a:pt x="137" y="172"/>
                    </a:cubicBezTo>
                    <a:cubicBezTo>
                      <a:pt x="137" y="236"/>
                      <a:pt x="94" y="294"/>
                      <a:pt x="33" y="312"/>
                    </a:cubicBezTo>
                    <a:cubicBezTo>
                      <a:pt x="13" y="317"/>
                      <a:pt x="0" y="335"/>
                      <a:pt x="0" y="356"/>
                    </a:cubicBezTo>
                    <a:cubicBezTo>
                      <a:pt x="0" y="1277"/>
                      <a:pt x="0" y="1277"/>
                      <a:pt x="0" y="1277"/>
                    </a:cubicBezTo>
                    <a:cubicBezTo>
                      <a:pt x="0" y="1302"/>
                      <a:pt x="20" y="1323"/>
                      <a:pt x="46" y="1323"/>
                    </a:cubicBezTo>
                    <a:close/>
                  </a:path>
                </a:pathLst>
              </a:custGeom>
              <a:solidFill>
                <a:srgbClr val="DA7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77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" name="Freeform 221"/>
            <p:cNvSpPr/>
            <p:nvPr/>
          </p:nvSpPr>
          <p:spPr>
            <a:xfrm flipH="1">
              <a:off x="4758659" y="4415877"/>
              <a:ext cx="389270" cy="76577"/>
            </a:xfrm>
            <a:custGeom>
              <a:avLst/>
              <a:gdLst>
                <a:gd name="connsiteX0" fmla="*/ 1473200 w 1473200"/>
                <a:gd name="connsiteY0" fmla="*/ 0 h 1136650"/>
                <a:gd name="connsiteX1" fmla="*/ 0 w 1473200"/>
                <a:gd name="connsiteY1" fmla="*/ 1136650 h 1136650"/>
                <a:gd name="connsiteX0" fmla="*/ 1473200 w 1473283"/>
                <a:gd name="connsiteY0" fmla="*/ 0 h 1136650"/>
                <a:gd name="connsiteX1" fmla="*/ 0 w 1473283"/>
                <a:gd name="connsiteY1" fmla="*/ 1136650 h 1136650"/>
                <a:gd name="connsiteX0" fmla="*/ 1473200 w 1473272"/>
                <a:gd name="connsiteY0" fmla="*/ 0 h 1136650"/>
                <a:gd name="connsiteX1" fmla="*/ 0 w 1473272"/>
                <a:gd name="connsiteY1" fmla="*/ 1136650 h 1136650"/>
                <a:gd name="connsiteX0" fmla="*/ 892175 w 892320"/>
                <a:gd name="connsiteY0" fmla="*/ 0 h 493713"/>
                <a:gd name="connsiteX1" fmla="*/ 0 w 892320"/>
                <a:gd name="connsiteY1" fmla="*/ 493713 h 493713"/>
                <a:gd name="connsiteX0" fmla="*/ 892175 w 892322"/>
                <a:gd name="connsiteY0" fmla="*/ 0 h 493713"/>
                <a:gd name="connsiteX1" fmla="*/ 0 w 892322"/>
                <a:gd name="connsiteY1" fmla="*/ 493713 h 493713"/>
                <a:gd name="connsiteX0" fmla="*/ 1116013 w 1116118"/>
                <a:gd name="connsiteY0" fmla="*/ 0 h 305812"/>
                <a:gd name="connsiteX1" fmla="*/ 0 w 1116118"/>
                <a:gd name="connsiteY1" fmla="*/ 260350 h 305812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9380 h 269730"/>
                <a:gd name="connsiteX1" fmla="*/ 0 w 1116013"/>
                <a:gd name="connsiteY1" fmla="*/ 269730 h 269730"/>
                <a:gd name="connsiteX0" fmla="*/ 627063 w 627063"/>
                <a:gd name="connsiteY0" fmla="*/ 727 h 2064477"/>
                <a:gd name="connsiteX1" fmla="*/ 0 w 627063"/>
                <a:gd name="connsiteY1" fmla="*/ 2064477 h 2064477"/>
                <a:gd name="connsiteX0" fmla="*/ 663752 w 663752"/>
                <a:gd name="connsiteY0" fmla="*/ 802 h 2064552"/>
                <a:gd name="connsiteX1" fmla="*/ 36689 w 663752"/>
                <a:gd name="connsiteY1" fmla="*/ 2064552 h 2064552"/>
                <a:gd name="connsiteX0" fmla="*/ 610978 w 610978"/>
                <a:gd name="connsiteY0" fmla="*/ 799 h 2070899"/>
                <a:gd name="connsiteX1" fmla="*/ 41065 w 610978"/>
                <a:gd name="connsiteY1" fmla="*/ 2070899 h 2070899"/>
                <a:gd name="connsiteX0" fmla="*/ 592378 w 592378"/>
                <a:gd name="connsiteY0" fmla="*/ 0 h 2070100"/>
                <a:gd name="connsiteX1" fmla="*/ 22465 w 592378"/>
                <a:gd name="connsiteY1" fmla="*/ 2070100 h 2070100"/>
                <a:gd name="connsiteX0" fmla="*/ 623290 w 623290"/>
                <a:gd name="connsiteY0" fmla="*/ 0 h 1873250"/>
                <a:gd name="connsiteX1" fmla="*/ 21627 w 623290"/>
                <a:gd name="connsiteY1" fmla="*/ 1873250 h 1873250"/>
                <a:gd name="connsiteX0" fmla="*/ 617646 w 617646"/>
                <a:gd name="connsiteY0" fmla="*/ 0 h 1873250"/>
                <a:gd name="connsiteX1" fmla="*/ 15983 w 617646"/>
                <a:gd name="connsiteY1" fmla="*/ 1873250 h 1873250"/>
                <a:gd name="connsiteX0" fmla="*/ 555507 w 555507"/>
                <a:gd name="connsiteY0" fmla="*/ 0 h 1898650"/>
                <a:gd name="connsiteX1" fmla="*/ 17344 w 555507"/>
                <a:gd name="connsiteY1" fmla="*/ 1898650 h 1898650"/>
                <a:gd name="connsiteX0" fmla="*/ 1144693 w 1144693"/>
                <a:gd name="connsiteY0" fmla="*/ 142545 h 350552"/>
                <a:gd name="connsiteX1" fmla="*/ 9630 w 1144693"/>
                <a:gd name="connsiteY1" fmla="*/ 98095 h 350552"/>
                <a:gd name="connsiteX0" fmla="*/ 1135063 w 1135063"/>
                <a:gd name="connsiteY0" fmla="*/ 44450 h 341982"/>
                <a:gd name="connsiteX1" fmla="*/ 0 w 1135063"/>
                <a:gd name="connsiteY1" fmla="*/ 0 h 341982"/>
                <a:gd name="connsiteX0" fmla="*/ 1166813 w 1166813"/>
                <a:gd name="connsiteY0" fmla="*/ 412750 h 634988"/>
                <a:gd name="connsiteX1" fmla="*/ 0 w 1166813"/>
                <a:gd name="connsiteY1" fmla="*/ 0 h 634988"/>
                <a:gd name="connsiteX0" fmla="*/ 1166813 w 1166813"/>
                <a:gd name="connsiteY0" fmla="*/ 412750 h 418804"/>
                <a:gd name="connsiteX1" fmla="*/ 0 w 1166813"/>
                <a:gd name="connsiteY1" fmla="*/ 0 h 418804"/>
                <a:gd name="connsiteX0" fmla="*/ 1274763 w 1274763"/>
                <a:gd name="connsiteY0" fmla="*/ 501650 h 506650"/>
                <a:gd name="connsiteX1" fmla="*/ 0 w 1274763"/>
                <a:gd name="connsiteY1" fmla="*/ 0 h 506650"/>
                <a:gd name="connsiteX0" fmla="*/ 677863 w 677863"/>
                <a:gd name="connsiteY0" fmla="*/ 133350 h 150745"/>
                <a:gd name="connsiteX1" fmla="*/ 0 w 677863"/>
                <a:gd name="connsiteY1" fmla="*/ 0 h 150745"/>
                <a:gd name="connsiteX0" fmla="*/ 677863 w 677863"/>
                <a:gd name="connsiteY0" fmla="*/ 133350 h 152130"/>
                <a:gd name="connsiteX1" fmla="*/ 0 w 677863"/>
                <a:gd name="connsiteY1" fmla="*/ 0 h 152130"/>
                <a:gd name="connsiteX0" fmla="*/ 677863 w 677863"/>
                <a:gd name="connsiteY0" fmla="*/ 133350 h 133350"/>
                <a:gd name="connsiteX1" fmla="*/ 0 w 677863"/>
                <a:gd name="connsiteY1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7863" h="133350">
                  <a:moveTo>
                    <a:pt x="677863" y="133350"/>
                  </a:moveTo>
                  <a:cubicBezTo>
                    <a:pt x="505883" y="-5292"/>
                    <a:pt x="173567" y="105305"/>
                    <a:pt x="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77" dirty="0">
                <a:solidFill>
                  <a:prstClr val="white"/>
                </a:solidFill>
              </a:endParaRPr>
            </a:p>
          </p:txBody>
        </p:sp>
        <p:sp>
          <p:nvSpPr>
            <p:cNvPr id="56" name="Freeform 222"/>
            <p:cNvSpPr/>
            <p:nvPr/>
          </p:nvSpPr>
          <p:spPr>
            <a:xfrm flipH="1">
              <a:off x="5304342" y="4025102"/>
              <a:ext cx="192356" cy="324543"/>
            </a:xfrm>
            <a:custGeom>
              <a:avLst/>
              <a:gdLst>
                <a:gd name="connsiteX0" fmla="*/ 1473200 w 1473200"/>
                <a:gd name="connsiteY0" fmla="*/ 0 h 1136650"/>
                <a:gd name="connsiteX1" fmla="*/ 0 w 1473200"/>
                <a:gd name="connsiteY1" fmla="*/ 1136650 h 1136650"/>
                <a:gd name="connsiteX0" fmla="*/ 1473200 w 1473283"/>
                <a:gd name="connsiteY0" fmla="*/ 0 h 1136650"/>
                <a:gd name="connsiteX1" fmla="*/ 0 w 1473283"/>
                <a:gd name="connsiteY1" fmla="*/ 1136650 h 1136650"/>
                <a:gd name="connsiteX0" fmla="*/ 1473200 w 1473272"/>
                <a:gd name="connsiteY0" fmla="*/ 0 h 1136650"/>
                <a:gd name="connsiteX1" fmla="*/ 0 w 1473272"/>
                <a:gd name="connsiteY1" fmla="*/ 1136650 h 1136650"/>
                <a:gd name="connsiteX0" fmla="*/ 892175 w 892320"/>
                <a:gd name="connsiteY0" fmla="*/ 0 h 493713"/>
                <a:gd name="connsiteX1" fmla="*/ 0 w 892320"/>
                <a:gd name="connsiteY1" fmla="*/ 493713 h 493713"/>
                <a:gd name="connsiteX0" fmla="*/ 892175 w 892322"/>
                <a:gd name="connsiteY0" fmla="*/ 0 h 493713"/>
                <a:gd name="connsiteX1" fmla="*/ 0 w 892322"/>
                <a:gd name="connsiteY1" fmla="*/ 493713 h 493713"/>
                <a:gd name="connsiteX0" fmla="*/ 1116013 w 1116118"/>
                <a:gd name="connsiteY0" fmla="*/ 0 h 305812"/>
                <a:gd name="connsiteX1" fmla="*/ 0 w 1116118"/>
                <a:gd name="connsiteY1" fmla="*/ 260350 h 305812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9380 h 269730"/>
                <a:gd name="connsiteX1" fmla="*/ 0 w 1116013"/>
                <a:gd name="connsiteY1" fmla="*/ 269730 h 269730"/>
                <a:gd name="connsiteX0" fmla="*/ 627063 w 627063"/>
                <a:gd name="connsiteY0" fmla="*/ 727 h 2064477"/>
                <a:gd name="connsiteX1" fmla="*/ 0 w 627063"/>
                <a:gd name="connsiteY1" fmla="*/ 2064477 h 2064477"/>
                <a:gd name="connsiteX0" fmla="*/ 663752 w 663752"/>
                <a:gd name="connsiteY0" fmla="*/ 802 h 2064552"/>
                <a:gd name="connsiteX1" fmla="*/ 36689 w 663752"/>
                <a:gd name="connsiteY1" fmla="*/ 2064552 h 2064552"/>
                <a:gd name="connsiteX0" fmla="*/ 610978 w 610978"/>
                <a:gd name="connsiteY0" fmla="*/ 799 h 2070899"/>
                <a:gd name="connsiteX1" fmla="*/ 41065 w 610978"/>
                <a:gd name="connsiteY1" fmla="*/ 2070899 h 2070899"/>
                <a:gd name="connsiteX0" fmla="*/ 592378 w 592378"/>
                <a:gd name="connsiteY0" fmla="*/ 0 h 2070100"/>
                <a:gd name="connsiteX1" fmla="*/ 22465 w 592378"/>
                <a:gd name="connsiteY1" fmla="*/ 2070100 h 2070100"/>
                <a:gd name="connsiteX0" fmla="*/ 623290 w 623290"/>
                <a:gd name="connsiteY0" fmla="*/ 0 h 1873250"/>
                <a:gd name="connsiteX1" fmla="*/ 21627 w 623290"/>
                <a:gd name="connsiteY1" fmla="*/ 1873250 h 1873250"/>
                <a:gd name="connsiteX0" fmla="*/ 617646 w 617646"/>
                <a:gd name="connsiteY0" fmla="*/ 0 h 1873250"/>
                <a:gd name="connsiteX1" fmla="*/ 15983 w 617646"/>
                <a:gd name="connsiteY1" fmla="*/ 1873250 h 1873250"/>
                <a:gd name="connsiteX0" fmla="*/ 555507 w 555507"/>
                <a:gd name="connsiteY0" fmla="*/ 0 h 1898650"/>
                <a:gd name="connsiteX1" fmla="*/ 17344 w 555507"/>
                <a:gd name="connsiteY1" fmla="*/ 1898650 h 1898650"/>
                <a:gd name="connsiteX0" fmla="*/ 1144693 w 1144693"/>
                <a:gd name="connsiteY0" fmla="*/ 142545 h 350552"/>
                <a:gd name="connsiteX1" fmla="*/ 9630 w 1144693"/>
                <a:gd name="connsiteY1" fmla="*/ 98095 h 350552"/>
                <a:gd name="connsiteX0" fmla="*/ 1135063 w 1135063"/>
                <a:gd name="connsiteY0" fmla="*/ 44450 h 341982"/>
                <a:gd name="connsiteX1" fmla="*/ 0 w 1135063"/>
                <a:gd name="connsiteY1" fmla="*/ 0 h 341982"/>
                <a:gd name="connsiteX0" fmla="*/ 1166813 w 1166813"/>
                <a:gd name="connsiteY0" fmla="*/ 412750 h 634988"/>
                <a:gd name="connsiteX1" fmla="*/ 0 w 1166813"/>
                <a:gd name="connsiteY1" fmla="*/ 0 h 634988"/>
                <a:gd name="connsiteX0" fmla="*/ 1166813 w 1166813"/>
                <a:gd name="connsiteY0" fmla="*/ 412750 h 418804"/>
                <a:gd name="connsiteX1" fmla="*/ 0 w 1166813"/>
                <a:gd name="connsiteY1" fmla="*/ 0 h 418804"/>
                <a:gd name="connsiteX0" fmla="*/ 1274763 w 1274763"/>
                <a:gd name="connsiteY0" fmla="*/ 501650 h 506650"/>
                <a:gd name="connsiteX1" fmla="*/ 0 w 1274763"/>
                <a:gd name="connsiteY1" fmla="*/ 0 h 506650"/>
                <a:gd name="connsiteX0" fmla="*/ 677863 w 677863"/>
                <a:gd name="connsiteY0" fmla="*/ 133350 h 150745"/>
                <a:gd name="connsiteX1" fmla="*/ 0 w 677863"/>
                <a:gd name="connsiteY1" fmla="*/ 0 h 150745"/>
                <a:gd name="connsiteX0" fmla="*/ 677863 w 677863"/>
                <a:gd name="connsiteY0" fmla="*/ 133350 h 152130"/>
                <a:gd name="connsiteX1" fmla="*/ 0 w 677863"/>
                <a:gd name="connsiteY1" fmla="*/ 0 h 152130"/>
                <a:gd name="connsiteX0" fmla="*/ 677863 w 677863"/>
                <a:gd name="connsiteY0" fmla="*/ 133350 h 133350"/>
                <a:gd name="connsiteX1" fmla="*/ 0 w 677863"/>
                <a:gd name="connsiteY1" fmla="*/ 0 h 133350"/>
                <a:gd name="connsiteX0" fmla="*/ 373063 w 373063"/>
                <a:gd name="connsiteY0" fmla="*/ 546100 h 546100"/>
                <a:gd name="connsiteX1" fmla="*/ 0 w 373063"/>
                <a:gd name="connsiteY1" fmla="*/ 0 h 546100"/>
                <a:gd name="connsiteX0" fmla="*/ 373063 w 373063"/>
                <a:gd name="connsiteY0" fmla="*/ 546100 h 546100"/>
                <a:gd name="connsiteX1" fmla="*/ 0 w 373063"/>
                <a:gd name="connsiteY1" fmla="*/ 0 h 546100"/>
                <a:gd name="connsiteX0" fmla="*/ 334963 w 334963"/>
                <a:gd name="connsiteY0" fmla="*/ 565150 h 565150"/>
                <a:gd name="connsiteX1" fmla="*/ 0 w 334963"/>
                <a:gd name="connsiteY1" fmla="*/ 0 h 565150"/>
                <a:gd name="connsiteX0" fmla="*/ 334963 w 334963"/>
                <a:gd name="connsiteY0" fmla="*/ 565150 h 565150"/>
                <a:gd name="connsiteX1" fmla="*/ 0 w 334963"/>
                <a:gd name="connsiteY1" fmla="*/ 0 h 56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4963" h="565150">
                  <a:moveTo>
                    <a:pt x="334963" y="565150"/>
                  </a:moveTo>
                  <a:cubicBezTo>
                    <a:pt x="150283" y="496358"/>
                    <a:pt x="2117" y="276755"/>
                    <a:pt x="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77" dirty="0">
                <a:solidFill>
                  <a:prstClr val="white"/>
                </a:solidFill>
              </a:endParaRPr>
            </a:p>
          </p:txBody>
        </p:sp>
        <p:grpSp>
          <p:nvGrpSpPr>
            <p:cNvPr id="1039" name="Group 223"/>
            <p:cNvGrpSpPr/>
            <p:nvPr/>
          </p:nvGrpSpPr>
          <p:grpSpPr>
            <a:xfrm>
              <a:off x="5521533" y="3798271"/>
              <a:ext cx="230646" cy="234873"/>
              <a:chOff x="6617228" y="11400252"/>
              <a:chExt cx="401638" cy="4090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89" name="Picture 2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2242117">
                <a:off x="6617228" y="11449118"/>
                <a:ext cx="401638" cy="360135"/>
              </a:xfrm>
              <a:prstGeom prst="rect">
                <a:avLst/>
              </a:prstGeom>
              <a:effectLst/>
            </p:spPr>
          </p:pic>
          <p:sp>
            <p:nvSpPr>
              <p:cNvPr id="90" name="Oval 225"/>
              <p:cNvSpPr/>
              <p:nvPr/>
            </p:nvSpPr>
            <p:spPr bwMode="auto">
              <a:xfrm rot="18994036">
                <a:off x="6838530" y="11400252"/>
                <a:ext cx="174333" cy="174332"/>
              </a:xfrm>
              <a:prstGeom prst="ellipse">
                <a:avLst/>
              </a:prstGeom>
              <a:solidFill>
                <a:srgbClr val="BD315C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h="38100"/>
              </a:sp3d>
            </p:spPr>
            <p:txBody>
              <a:bodyPr lIns="83077" tIns="43200" rIns="83077" bIns="4320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16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40" name="Group 226"/>
            <p:cNvGrpSpPr/>
            <p:nvPr/>
          </p:nvGrpSpPr>
          <p:grpSpPr>
            <a:xfrm>
              <a:off x="5145942" y="3747787"/>
              <a:ext cx="319125" cy="272531"/>
              <a:chOff x="6062496" y="11193162"/>
              <a:chExt cx="555715" cy="47457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87" name="Picture 22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129248" y="11229303"/>
                <a:ext cx="488963" cy="438436"/>
              </a:xfrm>
              <a:prstGeom prst="rect">
                <a:avLst/>
              </a:prstGeom>
              <a:effectLst/>
            </p:spPr>
          </p:pic>
          <p:sp>
            <p:nvSpPr>
              <p:cNvPr id="88" name="Oval 228"/>
              <p:cNvSpPr/>
              <p:nvPr/>
            </p:nvSpPr>
            <p:spPr bwMode="auto">
              <a:xfrm rot="18994036">
                <a:off x="6062496" y="11193162"/>
                <a:ext cx="213833" cy="213832"/>
              </a:xfrm>
              <a:prstGeom prst="ellipse">
                <a:avLst/>
              </a:prstGeom>
              <a:solidFill>
                <a:srgbClr val="BD315C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h="38100"/>
              </a:sp3d>
            </p:spPr>
            <p:txBody>
              <a:bodyPr lIns="83077" tIns="43200" rIns="83077" bIns="4320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16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9" name="Picture 2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72079">
              <a:off x="5325697" y="3239907"/>
              <a:ext cx="255840" cy="2294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0" name="Picture 2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157773">
              <a:off x="4993118" y="3124939"/>
              <a:ext cx="255840" cy="2294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" name="Picture 2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895582">
              <a:off x="5218156" y="2556354"/>
              <a:ext cx="215077" cy="1928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2" name="Picture 2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865658">
              <a:off x="4999023" y="2538207"/>
              <a:ext cx="191965" cy="1721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3" name="Picture 2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38409">
              <a:off x="4940218" y="2358101"/>
              <a:ext cx="148694" cy="1333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4" name="Picture 23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34860" y="2323990"/>
              <a:ext cx="110859" cy="994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5" name="Picture 23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7750706">
              <a:off x="5228539" y="2218568"/>
              <a:ext cx="74025" cy="66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6" name="Picture 2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7750706">
              <a:off x="5181353" y="2071106"/>
              <a:ext cx="74025" cy="66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238"/>
            <p:cNvSpPr txBox="1">
              <a:spLocks noChangeArrowheads="1"/>
            </p:cNvSpPr>
            <p:nvPr/>
          </p:nvSpPr>
          <p:spPr bwMode="auto">
            <a:xfrm>
              <a:off x="3878381" y="3780867"/>
              <a:ext cx="984564" cy="433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8" b="1" dirty="0" err="1" smtClean="0">
                  <a:solidFill>
                    <a:srgbClr val="693C84"/>
                  </a:solidFill>
                </a:rPr>
                <a:t>inflamasoma</a:t>
              </a:r>
              <a:r>
                <a:rPr lang="en-US" sz="1108" b="1" dirty="0" smtClean="0">
                  <a:solidFill>
                    <a:srgbClr val="693C84"/>
                  </a:solidFill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8" b="1" dirty="0" err="1" smtClean="0">
                  <a:solidFill>
                    <a:srgbClr val="693C84"/>
                  </a:solidFill>
                </a:rPr>
                <a:t>Activado</a:t>
              </a:r>
              <a:endParaRPr lang="en-US" sz="1108" b="1" dirty="0">
                <a:solidFill>
                  <a:srgbClr val="693C84"/>
                </a:solidFill>
              </a:endParaRPr>
            </a:p>
          </p:txBody>
        </p:sp>
        <p:pic>
          <p:nvPicPr>
            <p:cNvPr id="68" name="Picture 2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63930" y="4276688"/>
              <a:ext cx="669049" cy="655668"/>
            </a:xfrm>
            <a:prstGeom prst="rect">
              <a:avLst/>
            </a:prstGeom>
          </p:spPr>
        </p:pic>
        <p:pic>
          <p:nvPicPr>
            <p:cNvPr id="69" name="Picture 2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02594" y="4158724"/>
              <a:ext cx="506060" cy="486249"/>
            </a:xfrm>
            <a:prstGeom prst="rect">
              <a:avLst/>
            </a:prstGeom>
          </p:spPr>
        </p:pic>
        <p:sp>
          <p:nvSpPr>
            <p:cNvPr id="70" name="Freeform 242"/>
            <p:cNvSpPr/>
            <p:nvPr/>
          </p:nvSpPr>
          <p:spPr>
            <a:xfrm flipH="1">
              <a:off x="3637982" y="4516991"/>
              <a:ext cx="428653" cy="178048"/>
            </a:xfrm>
            <a:custGeom>
              <a:avLst/>
              <a:gdLst>
                <a:gd name="connsiteX0" fmla="*/ 1473200 w 1473200"/>
                <a:gd name="connsiteY0" fmla="*/ 0 h 1136650"/>
                <a:gd name="connsiteX1" fmla="*/ 0 w 1473200"/>
                <a:gd name="connsiteY1" fmla="*/ 1136650 h 1136650"/>
                <a:gd name="connsiteX0" fmla="*/ 1473200 w 1473283"/>
                <a:gd name="connsiteY0" fmla="*/ 0 h 1136650"/>
                <a:gd name="connsiteX1" fmla="*/ 0 w 1473283"/>
                <a:gd name="connsiteY1" fmla="*/ 1136650 h 1136650"/>
                <a:gd name="connsiteX0" fmla="*/ 1473200 w 1473272"/>
                <a:gd name="connsiteY0" fmla="*/ 0 h 1136650"/>
                <a:gd name="connsiteX1" fmla="*/ 0 w 1473272"/>
                <a:gd name="connsiteY1" fmla="*/ 1136650 h 1136650"/>
                <a:gd name="connsiteX0" fmla="*/ 892175 w 892320"/>
                <a:gd name="connsiteY0" fmla="*/ 0 h 493713"/>
                <a:gd name="connsiteX1" fmla="*/ 0 w 892320"/>
                <a:gd name="connsiteY1" fmla="*/ 493713 h 493713"/>
                <a:gd name="connsiteX0" fmla="*/ 892175 w 892322"/>
                <a:gd name="connsiteY0" fmla="*/ 0 h 493713"/>
                <a:gd name="connsiteX1" fmla="*/ 0 w 892322"/>
                <a:gd name="connsiteY1" fmla="*/ 493713 h 493713"/>
                <a:gd name="connsiteX0" fmla="*/ 1116013 w 1116118"/>
                <a:gd name="connsiteY0" fmla="*/ 0 h 305812"/>
                <a:gd name="connsiteX1" fmla="*/ 0 w 1116118"/>
                <a:gd name="connsiteY1" fmla="*/ 260350 h 305812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9380 h 269730"/>
                <a:gd name="connsiteX1" fmla="*/ 0 w 1116013"/>
                <a:gd name="connsiteY1" fmla="*/ 269730 h 269730"/>
                <a:gd name="connsiteX0" fmla="*/ 627063 w 627063"/>
                <a:gd name="connsiteY0" fmla="*/ 727 h 2064477"/>
                <a:gd name="connsiteX1" fmla="*/ 0 w 627063"/>
                <a:gd name="connsiteY1" fmla="*/ 2064477 h 2064477"/>
                <a:gd name="connsiteX0" fmla="*/ 663752 w 663752"/>
                <a:gd name="connsiteY0" fmla="*/ 802 h 2064552"/>
                <a:gd name="connsiteX1" fmla="*/ 36689 w 663752"/>
                <a:gd name="connsiteY1" fmla="*/ 2064552 h 2064552"/>
                <a:gd name="connsiteX0" fmla="*/ 610978 w 610978"/>
                <a:gd name="connsiteY0" fmla="*/ 799 h 2070899"/>
                <a:gd name="connsiteX1" fmla="*/ 41065 w 610978"/>
                <a:gd name="connsiteY1" fmla="*/ 2070899 h 2070899"/>
                <a:gd name="connsiteX0" fmla="*/ 592378 w 592378"/>
                <a:gd name="connsiteY0" fmla="*/ 0 h 2070100"/>
                <a:gd name="connsiteX1" fmla="*/ 22465 w 592378"/>
                <a:gd name="connsiteY1" fmla="*/ 2070100 h 2070100"/>
                <a:gd name="connsiteX0" fmla="*/ 623290 w 623290"/>
                <a:gd name="connsiteY0" fmla="*/ 0 h 1873250"/>
                <a:gd name="connsiteX1" fmla="*/ 21627 w 623290"/>
                <a:gd name="connsiteY1" fmla="*/ 1873250 h 1873250"/>
                <a:gd name="connsiteX0" fmla="*/ 617646 w 617646"/>
                <a:gd name="connsiteY0" fmla="*/ 0 h 1873250"/>
                <a:gd name="connsiteX1" fmla="*/ 15983 w 617646"/>
                <a:gd name="connsiteY1" fmla="*/ 1873250 h 1873250"/>
                <a:gd name="connsiteX0" fmla="*/ 555507 w 555507"/>
                <a:gd name="connsiteY0" fmla="*/ 0 h 1898650"/>
                <a:gd name="connsiteX1" fmla="*/ 17344 w 555507"/>
                <a:gd name="connsiteY1" fmla="*/ 1898650 h 1898650"/>
                <a:gd name="connsiteX0" fmla="*/ 1144693 w 1144693"/>
                <a:gd name="connsiteY0" fmla="*/ 142545 h 350552"/>
                <a:gd name="connsiteX1" fmla="*/ 9630 w 1144693"/>
                <a:gd name="connsiteY1" fmla="*/ 98095 h 350552"/>
                <a:gd name="connsiteX0" fmla="*/ 1135063 w 1135063"/>
                <a:gd name="connsiteY0" fmla="*/ 44450 h 341982"/>
                <a:gd name="connsiteX1" fmla="*/ 0 w 1135063"/>
                <a:gd name="connsiteY1" fmla="*/ 0 h 341982"/>
                <a:gd name="connsiteX0" fmla="*/ 1166813 w 1166813"/>
                <a:gd name="connsiteY0" fmla="*/ 412750 h 634988"/>
                <a:gd name="connsiteX1" fmla="*/ 0 w 1166813"/>
                <a:gd name="connsiteY1" fmla="*/ 0 h 634988"/>
                <a:gd name="connsiteX0" fmla="*/ 1166813 w 1166813"/>
                <a:gd name="connsiteY0" fmla="*/ 412750 h 418804"/>
                <a:gd name="connsiteX1" fmla="*/ 0 w 1166813"/>
                <a:gd name="connsiteY1" fmla="*/ 0 h 418804"/>
                <a:gd name="connsiteX0" fmla="*/ 1274763 w 1274763"/>
                <a:gd name="connsiteY0" fmla="*/ 501650 h 506650"/>
                <a:gd name="connsiteX1" fmla="*/ 0 w 1274763"/>
                <a:gd name="connsiteY1" fmla="*/ 0 h 506650"/>
                <a:gd name="connsiteX0" fmla="*/ 677863 w 677863"/>
                <a:gd name="connsiteY0" fmla="*/ 133350 h 150745"/>
                <a:gd name="connsiteX1" fmla="*/ 0 w 677863"/>
                <a:gd name="connsiteY1" fmla="*/ 0 h 150745"/>
                <a:gd name="connsiteX0" fmla="*/ 677863 w 677863"/>
                <a:gd name="connsiteY0" fmla="*/ 133350 h 152130"/>
                <a:gd name="connsiteX1" fmla="*/ 0 w 677863"/>
                <a:gd name="connsiteY1" fmla="*/ 0 h 152130"/>
                <a:gd name="connsiteX0" fmla="*/ 677863 w 677863"/>
                <a:gd name="connsiteY0" fmla="*/ 133350 h 133350"/>
                <a:gd name="connsiteX1" fmla="*/ 0 w 677863"/>
                <a:gd name="connsiteY1" fmla="*/ 0 h 133350"/>
                <a:gd name="connsiteX0" fmla="*/ 769303 w 769303"/>
                <a:gd name="connsiteY0" fmla="*/ 35106 h 136567"/>
                <a:gd name="connsiteX1" fmla="*/ 0 w 769303"/>
                <a:gd name="connsiteY1" fmla="*/ 115116 h 136567"/>
                <a:gd name="connsiteX0" fmla="*/ 754063 w 754063"/>
                <a:gd name="connsiteY0" fmla="*/ 25872 h 266222"/>
                <a:gd name="connsiteX1" fmla="*/ 0 w 754063"/>
                <a:gd name="connsiteY1" fmla="*/ 250662 h 266222"/>
                <a:gd name="connsiteX0" fmla="*/ 754063 w 754063"/>
                <a:gd name="connsiteY0" fmla="*/ 0 h 265023"/>
                <a:gd name="connsiteX1" fmla="*/ 0 w 754063"/>
                <a:gd name="connsiteY1" fmla="*/ 224790 h 265023"/>
                <a:gd name="connsiteX0" fmla="*/ 754063 w 754063"/>
                <a:gd name="connsiteY0" fmla="*/ 0 h 258535"/>
                <a:gd name="connsiteX1" fmla="*/ 0 w 754063"/>
                <a:gd name="connsiteY1" fmla="*/ 224790 h 258535"/>
                <a:gd name="connsiteX0" fmla="*/ 746443 w 746443"/>
                <a:gd name="connsiteY0" fmla="*/ 0 h 304867"/>
                <a:gd name="connsiteX1" fmla="*/ 0 w 746443"/>
                <a:gd name="connsiteY1" fmla="*/ 278130 h 304867"/>
                <a:gd name="connsiteX0" fmla="*/ 746443 w 746443"/>
                <a:gd name="connsiteY0" fmla="*/ 0 h 310047"/>
                <a:gd name="connsiteX1" fmla="*/ 0 w 746443"/>
                <a:gd name="connsiteY1" fmla="*/ 278130 h 31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6443" h="310047">
                  <a:moveTo>
                    <a:pt x="746443" y="0"/>
                  </a:moveTo>
                  <a:cubicBezTo>
                    <a:pt x="612563" y="265218"/>
                    <a:pt x="272627" y="368195"/>
                    <a:pt x="0" y="2781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77" dirty="0">
                <a:solidFill>
                  <a:prstClr val="white"/>
                </a:solidFill>
              </a:endParaRPr>
            </a:p>
          </p:txBody>
        </p:sp>
        <p:sp>
          <p:nvSpPr>
            <p:cNvPr id="71" name="Freeform 243"/>
            <p:cNvSpPr/>
            <p:nvPr/>
          </p:nvSpPr>
          <p:spPr>
            <a:xfrm flipH="1">
              <a:off x="2864662" y="4158213"/>
              <a:ext cx="363015" cy="83223"/>
            </a:xfrm>
            <a:custGeom>
              <a:avLst/>
              <a:gdLst>
                <a:gd name="connsiteX0" fmla="*/ 1473200 w 1473200"/>
                <a:gd name="connsiteY0" fmla="*/ 0 h 1136650"/>
                <a:gd name="connsiteX1" fmla="*/ 0 w 1473200"/>
                <a:gd name="connsiteY1" fmla="*/ 1136650 h 1136650"/>
                <a:gd name="connsiteX0" fmla="*/ 1473200 w 1473283"/>
                <a:gd name="connsiteY0" fmla="*/ 0 h 1136650"/>
                <a:gd name="connsiteX1" fmla="*/ 0 w 1473283"/>
                <a:gd name="connsiteY1" fmla="*/ 1136650 h 1136650"/>
                <a:gd name="connsiteX0" fmla="*/ 1473200 w 1473272"/>
                <a:gd name="connsiteY0" fmla="*/ 0 h 1136650"/>
                <a:gd name="connsiteX1" fmla="*/ 0 w 1473272"/>
                <a:gd name="connsiteY1" fmla="*/ 1136650 h 1136650"/>
                <a:gd name="connsiteX0" fmla="*/ 892175 w 892320"/>
                <a:gd name="connsiteY0" fmla="*/ 0 h 493713"/>
                <a:gd name="connsiteX1" fmla="*/ 0 w 892320"/>
                <a:gd name="connsiteY1" fmla="*/ 493713 h 493713"/>
                <a:gd name="connsiteX0" fmla="*/ 892175 w 892322"/>
                <a:gd name="connsiteY0" fmla="*/ 0 h 493713"/>
                <a:gd name="connsiteX1" fmla="*/ 0 w 892322"/>
                <a:gd name="connsiteY1" fmla="*/ 493713 h 493713"/>
                <a:gd name="connsiteX0" fmla="*/ 1116013 w 1116118"/>
                <a:gd name="connsiteY0" fmla="*/ 0 h 305812"/>
                <a:gd name="connsiteX1" fmla="*/ 0 w 1116118"/>
                <a:gd name="connsiteY1" fmla="*/ 260350 h 305812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0 h 260350"/>
                <a:gd name="connsiteX1" fmla="*/ 0 w 1116013"/>
                <a:gd name="connsiteY1" fmla="*/ 260350 h 260350"/>
                <a:gd name="connsiteX0" fmla="*/ 1116013 w 1116013"/>
                <a:gd name="connsiteY0" fmla="*/ 9380 h 269730"/>
                <a:gd name="connsiteX1" fmla="*/ 0 w 1116013"/>
                <a:gd name="connsiteY1" fmla="*/ 269730 h 269730"/>
                <a:gd name="connsiteX0" fmla="*/ 627063 w 627063"/>
                <a:gd name="connsiteY0" fmla="*/ 727 h 2064477"/>
                <a:gd name="connsiteX1" fmla="*/ 0 w 627063"/>
                <a:gd name="connsiteY1" fmla="*/ 2064477 h 2064477"/>
                <a:gd name="connsiteX0" fmla="*/ 663752 w 663752"/>
                <a:gd name="connsiteY0" fmla="*/ 802 h 2064552"/>
                <a:gd name="connsiteX1" fmla="*/ 36689 w 663752"/>
                <a:gd name="connsiteY1" fmla="*/ 2064552 h 2064552"/>
                <a:gd name="connsiteX0" fmla="*/ 610978 w 610978"/>
                <a:gd name="connsiteY0" fmla="*/ 799 h 2070899"/>
                <a:gd name="connsiteX1" fmla="*/ 41065 w 610978"/>
                <a:gd name="connsiteY1" fmla="*/ 2070899 h 2070899"/>
                <a:gd name="connsiteX0" fmla="*/ 592378 w 592378"/>
                <a:gd name="connsiteY0" fmla="*/ 0 h 2070100"/>
                <a:gd name="connsiteX1" fmla="*/ 22465 w 592378"/>
                <a:gd name="connsiteY1" fmla="*/ 2070100 h 2070100"/>
                <a:gd name="connsiteX0" fmla="*/ 623290 w 623290"/>
                <a:gd name="connsiteY0" fmla="*/ 0 h 1873250"/>
                <a:gd name="connsiteX1" fmla="*/ 21627 w 623290"/>
                <a:gd name="connsiteY1" fmla="*/ 1873250 h 1873250"/>
                <a:gd name="connsiteX0" fmla="*/ 617646 w 617646"/>
                <a:gd name="connsiteY0" fmla="*/ 0 h 1873250"/>
                <a:gd name="connsiteX1" fmla="*/ 15983 w 617646"/>
                <a:gd name="connsiteY1" fmla="*/ 1873250 h 1873250"/>
                <a:gd name="connsiteX0" fmla="*/ 555507 w 555507"/>
                <a:gd name="connsiteY0" fmla="*/ 0 h 1898650"/>
                <a:gd name="connsiteX1" fmla="*/ 17344 w 555507"/>
                <a:gd name="connsiteY1" fmla="*/ 1898650 h 1898650"/>
                <a:gd name="connsiteX0" fmla="*/ 1144693 w 1144693"/>
                <a:gd name="connsiteY0" fmla="*/ 142545 h 350552"/>
                <a:gd name="connsiteX1" fmla="*/ 9630 w 1144693"/>
                <a:gd name="connsiteY1" fmla="*/ 98095 h 350552"/>
                <a:gd name="connsiteX0" fmla="*/ 1135063 w 1135063"/>
                <a:gd name="connsiteY0" fmla="*/ 44450 h 341982"/>
                <a:gd name="connsiteX1" fmla="*/ 0 w 1135063"/>
                <a:gd name="connsiteY1" fmla="*/ 0 h 341982"/>
                <a:gd name="connsiteX0" fmla="*/ 1166813 w 1166813"/>
                <a:gd name="connsiteY0" fmla="*/ 412750 h 634988"/>
                <a:gd name="connsiteX1" fmla="*/ 0 w 1166813"/>
                <a:gd name="connsiteY1" fmla="*/ 0 h 634988"/>
                <a:gd name="connsiteX0" fmla="*/ 1166813 w 1166813"/>
                <a:gd name="connsiteY0" fmla="*/ 412750 h 418804"/>
                <a:gd name="connsiteX1" fmla="*/ 0 w 1166813"/>
                <a:gd name="connsiteY1" fmla="*/ 0 h 418804"/>
                <a:gd name="connsiteX0" fmla="*/ 1274763 w 1274763"/>
                <a:gd name="connsiteY0" fmla="*/ 501650 h 506650"/>
                <a:gd name="connsiteX1" fmla="*/ 0 w 1274763"/>
                <a:gd name="connsiteY1" fmla="*/ 0 h 506650"/>
                <a:gd name="connsiteX0" fmla="*/ 677863 w 677863"/>
                <a:gd name="connsiteY0" fmla="*/ 133350 h 150745"/>
                <a:gd name="connsiteX1" fmla="*/ 0 w 677863"/>
                <a:gd name="connsiteY1" fmla="*/ 0 h 150745"/>
                <a:gd name="connsiteX0" fmla="*/ 677863 w 677863"/>
                <a:gd name="connsiteY0" fmla="*/ 133350 h 152130"/>
                <a:gd name="connsiteX1" fmla="*/ 0 w 677863"/>
                <a:gd name="connsiteY1" fmla="*/ 0 h 152130"/>
                <a:gd name="connsiteX0" fmla="*/ 677863 w 677863"/>
                <a:gd name="connsiteY0" fmla="*/ 133350 h 133350"/>
                <a:gd name="connsiteX1" fmla="*/ 0 w 677863"/>
                <a:gd name="connsiteY1" fmla="*/ 0 h 133350"/>
                <a:gd name="connsiteX0" fmla="*/ 769303 w 769303"/>
                <a:gd name="connsiteY0" fmla="*/ 35106 h 136567"/>
                <a:gd name="connsiteX1" fmla="*/ 0 w 769303"/>
                <a:gd name="connsiteY1" fmla="*/ 115116 h 136567"/>
                <a:gd name="connsiteX0" fmla="*/ 754063 w 754063"/>
                <a:gd name="connsiteY0" fmla="*/ 25872 h 266222"/>
                <a:gd name="connsiteX1" fmla="*/ 0 w 754063"/>
                <a:gd name="connsiteY1" fmla="*/ 250662 h 266222"/>
                <a:gd name="connsiteX0" fmla="*/ 754063 w 754063"/>
                <a:gd name="connsiteY0" fmla="*/ 0 h 265023"/>
                <a:gd name="connsiteX1" fmla="*/ 0 w 754063"/>
                <a:gd name="connsiteY1" fmla="*/ 224790 h 265023"/>
                <a:gd name="connsiteX0" fmla="*/ 754063 w 754063"/>
                <a:gd name="connsiteY0" fmla="*/ 0 h 258535"/>
                <a:gd name="connsiteX1" fmla="*/ 0 w 754063"/>
                <a:gd name="connsiteY1" fmla="*/ 224790 h 258535"/>
                <a:gd name="connsiteX0" fmla="*/ 746443 w 746443"/>
                <a:gd name="connsiteY0" fmla="*/ 0 h 304867"/>
                <a:gd name="connsiteX1" fmla="*/ 0 w 746443"/>
                <a:gd name="connsiteY1" fmla="*/ 278130 h 304867"/>
                <a:gd name="connsiteX0" fmla="*/ 746443 w 746443"/>
                <a:gd name="connsiteY0" fmla="*/ 0 h 310047"/>
                <a:gd name="connsiteX1" fmla="*/ 0 w 746443"/>
                <a:gd name="connsiteY1" fmla="*/ 278130 h 310047"/>
                <a:gd name="connsiteX0" fmla="*/ 616903 w 616903"/>
                <a:gd name="connsiteY0" fmla="*/ 80010 h 197234"/>
                <a:gd name="connsiteX1" fmla="*/ 0 w 616903"/>
                <a:gd name="connsiteY1" fmla="*/ 0 h 197234"/>
                <a:gd name="connsiteX0" fmla="*/ 616903 w 616903"/>
                <a:gd name="connsiteY0" fmla="*/ 101120 h 183812"/>
                <a:gd name="connsiteX1" fmla="*/ 0 w 616903"/>
                <a:gd name="connsiteY1" fmla="*/ 21110 h 183812"/>
                <a:gd name="connsiteX0" fmla="*/ 655003 w 655003"/>
                <a:gd name="connsiteY0" fmla="*/ 0 h 125730"/>
                <a:gd name="connsiteX1" fmla="*/ 0 w 655003"/>
                <a:gd name="connsiteY1" fmla="*/ 125730 h 125730"/>
                <a:gd name="connsiteX0" fmla="*/ 655003 w 655003"/>
                <a:gd name="connsiteY0" fmla="*/ 5183 h 130913"/>
                <a:gd name="connsiteX1" fmla="*/ 0 w 655003"/>
                <a:gd name="connsiteY1" fmla="*/ 130913 h 130913"/>
                <a:gd name="connsiteX0" fmla="*/ 632143 w 632143"/>
                <a:gd name="connsiteY0" fmla="*/ 3951 h 144921"/>
                <a:gd name="connsiteX1" fmla="*/ 0 w 632143"/>
                <a:gd name="connsiteY1" fmla="*/ 144921 h 14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143" h="144921">
                  <a:moveTo>
                    <a:pt x="632143" y="3951"/>
                  </a:moveTo>
                  <a:cubicBezTo>
                    <a:pt x="483023" y="-12771"/>
                    <a:pt x="242147" y="21626"/>
                    <a:pt x="0" y="14492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77" dirty="0">
                <a:solidFill>
                  <a:prstClr val="white"/>
                </a:solidFill>
              </a:endParaRPr>
            </a:p>
          </p:txBody>
        </p:sp>
        <p:grpSp>
          <p:nvGrpSpPr>
            <p:cNvPr id="1041" name="Group 244"/>
            <p:cNvGrpSpPr/>
            <p:nvPr/>
          </p:nvGrpSpPr>
          <p:grpSpPr>
            <a:xfrm>
              <a:off x="5205248" y="1152121"/>
              <a:ext cx="946524" cy="874995"/>
              <a:chOff x="5530453" y="1370462"/>
              <a:chExt cx="421635" cy="382356"/>
            </a:xfrm>
          </p:grpSpPr>
          <p:grpSp>
            <p:nvGrpSpPr>
              <p:cNvPr id="1042" name="Group 19"/>
              <p:cNvGrpSpPr/>
              <p:nvPr/>
            </p:nvGrpSpPr>
            <p:grpSpPr>
              <a:xfrm rot="14099178">
                <a:off x="5636418" y="1552071"/>
                <a:ext cx="71970" cy="175024"/>
                <a:chOff x="-2122487" y="8128946"/>
                <a:chExt cx="2039937" cy="4960937"/>
              </a:xfrm>
            </p:grpSpPr>
            <p:sp>
              <p:nvSpPr>
                <p:cNvPr id="85" name="Freeform 8"/>
                <p:cNvSpPr>
                  <a:spLocks/>
                </p:cNvSpPr>
                <p:nvPr/>
              </p:nvSpPr>
              <p:spPr bwMode="auto">
                <a:xfrm>
                  <a:off x="-2122487" y="8128946"/>
                  <a:ext cx="858837" cy="4960937"/>
                </a:xfrm>
                <a:custGeom>
                  <a:avLst/>
                  <a:gdLst>
                    <a:gd name="T0" fmla="*/ 183 w 229"/>
                    <a:gd name="T1" fmla="*/ 1323 h 1323"/>
                    <a:gd name="T2" fmla="*/ 137 w 229"/>
                    <a:gd name="T3" fmla="*/ 1277 h 1323"/>
                    <a:gd name="T4" fmla="*/ 137 w 229"/>
                    <a:gd name="T5" fmla="*/ 388 h 1323"/>
                    <a:gd name="T6" fmla="*/ 0 w 229"/>
                    <a:gd name="T7" fmla="*/ 172 h 1323"/>
                    <a:gd name="T8" fmla="*/ 52 w 229"/>
                    <a:gd name="T9" fmla="*/ 23 h 1323"/>
                    <a:gd name="T10" fmla="*/ 117 w 229"/>
                    <a:gd name="T11" fmla="*/ 16 h 1323"/>
                    <a:gd name="T12" fmla="*/ 124 w 229"/>
                    <a:gd name="T13" fmla="*/ 81 h 1323"/>
                    <a:gd name="T14" fmla="*/ 92 w 229"/>
                    <a:gd name="T15" fmla="*/ 172 h 1323"/>
                    <a:gd name="T16" fmla="*/ 196 w 229"/>
                    <a:gd name="T17" fmla="*/ 312 h 1323"/>
                    <a:gd name="T18" fmla="*/ 229 w 229"/>
                    <a:gd name="T19" fmla="*/ 356 h 1323"/>
                    <a:gd name="T20" fmla="*/ 229 w 229"/>
                    <a:gd name="T21" fmla="*/ 1277 h 1323"/>
                    <a:gd name="T22" fmla="*/ 183 w 229"/>
                    <a:gd name="T23" fmla="*/ 1323 h 1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9" h="1323">
                      <a:moveTo>
                        <a:pt x="183" y="1323"/>
                      </a:moveTo>
                      <a:cubicBezTo>
                        <a:pt x="158" y="1323"/>
                        <a:pt x="137" y="1302"/>
                        <a:pt x="137" y="1277"/>
                      </a:cubicBezTo>
                      <a:cubicBezTo>
                        <a:pt x="137" y="388"/>
                        <a:pt x="137" y="388"/>
                        <a:pt x="137" y="388"/>
                      </a:cubicBezTo>
                      <a:cubicBezTo>
                        <a:pt x="55" y="349"/>
                        <a:pt x="0" y="265"/>
                        <a:pt x="0" y="172"/>
                      </a:cubicBezTo>
                      <a:cubicBezTo>
                        <a:pt x="0" y="118"/>
                        <a:pt x="18" y="65"/>
                        <a:pt x="52" y="23"/>
                      </a:cubicBezTo>
                      <a:cubicBezTo>
                        <a:pt x="68" y="3"/>
                        <a:pt x="97" y="0"/>
                        <a:pt x="117" y="16"/>
                      </a:cubicBezTo>
                      <a:cubicBezTo>
                        <a:pt x="137" y="32"/>
                        <a:pt x="140" y="61"/>
                        <a:pt x="124" y="81"/>
                      </a:cubicBezTo>
                      <a:cubicBezTo>
                        <a:pt x="103" y="107"/>
                        <a:pt x="92" y="138"/>
                        <a:pt x="92" y="172"/>
                      </a:cubicBezTo>
                      <a:cubicBezTo>
                        <a:pt x="92" y="236"/>
                        <a:pt x="135" y="294"/>
                        <a:pt x="196" y="312"/>
                      </a:cubicBezTo>
                      <a:cubicBezTo>
                        <a:pt x="216" y="317"/>
                        <a:pt x="229" y="335"/>
                        <a:pt x="229" y="356"/>
                      </a:cubicBezTo>
                      <a:cubicBezTo>
                        <a:pt x="229" y="1277"/>
                        <a:pt x="229" y="1277"/>
                        <a:pt x="229" y="1277"/>
                      </a:cubicBezTo>
                      <a:cubicBezTo>
                        <a:pt x="229" y="1302"/>
                        <a:pt x="209" y="1323"/>
                        <a:pt x="183" y="1323"/>
                      </a:cubicBezTo>
                      <a:close/>
                    </a:path>
                  </a:pathLst>
                </a:custGeom>
                <a:solidFill>
                  <a:srgbClr val="BD31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6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9"/>
                <p:cNvSpPr>
                  <a:spLocks/>
                </p:cNvSpPr>
                <p:nvPr/>
              </p:nvSpPr>
              <p:spPr bwMode="auto">
                <a:xfrm>
                  <a:off x="-941387" y="8128946"/>
                  <a:ext cx="858837" cy="4960937"/>
                </a:xfrm>
                <a:custGeom>
                  <a:avLst/>
                  <a:gdLst>
                    <a:gd name="T0" fmla="*/ 46 w 229"/>
                    <a:gd name="T1" fmla="*/ 1323 h 1323"/>
                    <a:gd name="T2" fmla="*/ 92 w 229"/>
                    <a:gd name="T3" fmla="*/ 1277 h 1323"/>
                    <a:gd name="T4" fmla="*/ 92 w 229"/>
                    <a:gd name="T5" fmla="*/ 388 h 1323"/>
                    <a:gd name="T6" fmla="*/ 229 w 229"/>
                    <a:gd name="T7" fmla="*/ 172 h 1323"/>
                    <a:gd name="T8" fmla="*/ 176 w 229"/>
                    <a:gd name="T9" fmla="*/ 23 h 1323"/>
                    <a:gd name="T10" fmla="*/ 112 w 229"/>
                    <a:gd name="T11" fmla="*/ 16 h 1323"/>
                    <a:gd name="T12" fmla="*/ 105 w 229"/>
                    <a:gd name="T13" fmla="*/ 81 h 1323"/>
                    <a:gd name="T14" fmla="*/ 137 w 229"/>
                    <a:gd name="T15" fmla="*/ 172 h 1323"/>
                    <a:gd name="T16" fmla="*/ 33 w 229"/>
                    <a:gd name="T17" fmla="*/ 312 h 1323"/>
                    <a:gd name="T18" fmla="*/ 0 w 229"/>
                    <a:gd name="T19" fmla="*/ 356 h 1323"/>
                    <a:gd name="T20" fmla="*/ 0 w 229"/>
                    <a:gd name="T21" fmla="*/ 1277 h 1323"/>
                    <a:gd name="T22" fmla="*/ 46 w 229"/>
                    <a:gd name="T23" fmla="*/ 1323 h 1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9" h="1323">
                      <a:moveTo>
                        <a:pt x="46" y="1323"/>
                      </a:moveTo>
                      <a:cubicBezTo>
                        <a:pt x="71" y="1323"/>
                        <a:pt x="92" y="1302"/>
                        <a:pt x="92" y="1277"/>
                      </a:cubicBezTo>
                      <a:cubicBezTo>
                        <a:pt x="92" y="388"/>
                        <a:pt x="92" y="388"/>
                        <a:pt x="92" y="388"/>
                      </a:cubicBezTo>
                      <a:cubicBezTo>
                        <a:pt x="174" y="349"/>
                        <a:pt x="229" y="265"/>
                        <a:pt x="229" y="172"/>
                      </a:cubicBezTo>
                      <a:cubicBezTo>
                        <a:pt x="229" y="118"/>
                        <a:pt x="211" y="65"/>
                        <a:pt x="176" y="23"/>
                      </a:cubicBezTo>
                      <a:cubicBezTo>
                        <a:pt x="160" y="3"/>
                        <a:pt x="131" y="0"/>
                        <a:pt x="112" y="16"/>
                      </a:cubicBezTo>
                      <a:cubicBezTo>
                        <a:pt x="92" y="32"/>
                        <a:pt x="89" y="61"/>
                        <a:pt x="105" y="81"/>
                      </a:cubicBezTo>
                      <a:cubicBezTo>
                        <a:pt x="126" y="107"/>
                        <a:pt x="137" y="138"/>
                        <a:pt x="137" y="172"/>
                      </a:cubicBezTo>
                      <a:cubicBezTo>
                        <a:pt x="137" y="236"/>
                        <a:pt x="94" y="294"/>
                        <a:pt x="33" y="312"/>
                      </a:cubicBezTo>
                      <a:cubicBezTo>
                        <a:pt x="13" y="317"/>
                        <a:pt x="0" y="335"/>
                        <a:pt x="0" y="356"/>
                      </a:cubicBezTo>
                      <a:cubicBezTo>
                        <a:pt x="0" y="1277"/>
                        <a:pt x="0" y="1277"/>
                        <a:pt x="0" y="1277"/>
                      </a:cubicBezTo>
                      <a:cubicBezTo>
                        <a:pt x="0" y="1302"/>
                        <a:pt x="20" y="1323"/>
                        <a:pt x="46" y="1323"/>
                      </a:cubicBezTo>
                      <a:close/>
                    </a:path>
                  </a:pathLst>
                </a:custGeom>
                <a:solidFill>
                  <a:srgbClr val="DA70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61" dirty="0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83" name="Picture 7" descr="E:\AINstills_PSDs_PNGs\PNG_cropped_highres\Keratinocyte.pn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21299178" flipH="1">
                <a:off x="5549088" y="1370462"/>
                <a:ext cx="403000" cy="360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247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9906274">
                <a:off x="5530453" y="1689795"/>
                <a:ext cx="70286" cy="630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73" name="Rectangle 250"/>
            <p:cNvSpPr/>
            <p:nvPr/>
          </p:nvSpPr>
          <p:spPr>
            <a:xfrm>
              <a:off x="1586301" y="4823811"/>
              <a:ext cx="184731" cy="2912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93" cap="small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74" name="Oval 251"/>
            <p:cNvSpPr/>
            <p:nvPr/>
          </p:nvSpPr>
          <p:spPr bwMode="auto">
            <a:xfrm rot="18994036">
              <a:off x="5694806" y="3280442"/>
              <a:ext cx="122796" cy="122795"/>
            </a:xfrm>
            <a:prstGeom prst="ellipse">
              <a:avLst/>
            </a:prstGeom>
            <a:solidFill>
              <a:srgbClr val="BD315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h="38100"/>
            </a:sp3d>
          </p:spPr>
          <p:txBody>
            <a:bodyPr lIns="83077" tIns="43200" rIns="83077" bIns="432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6" dirty="0">
                <a:solidFill>
                  <a:prstClr val="black"/>
                </a:solidFill>
              </a:endParaRPr>
            </a:p>
          </p:txBody>
        </p:sp>
        <p:sp>
          <p:nvSpPr>
            <p:cNvPr id="75" name="Oval 255"/>
            <p:cNvSpPr/>
            <p:nvPr/>
          </p:nvSpPr>
          <p:spPr bwMode="auto">
            <a:xfrm>
              <a:off x="2403279" y="4020318"/>
              <a:ext cx="78924" cy="78924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defTabSz="844104"/>
              <a:endParaRPr lang="en-US" sz="2215" dirty="0">
                <a:cs typeface="ＭＳ Ｐゴシック" charset="-128"/>
              </a:endParaRPr>
            </a:p>
          </p:txBody>
        </p:sp>
        <p:sp>
          <p:nvSpPr>
            <p:cNvPr id="76" name="Oval 256"/>
            <p:cNvSpPr/>
            <p:nvPr/>
          </p:nvSpPr>
          <p:spPr bwMode="auto">
            <a:xfrm>
              <a:off x="2412249" y="4187568"/>
              <a:ext cx="78924" cy="78924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defTabSz="844104"/>
              <a:endParaRPr lang="en-US" sz="2215" dirty="0">
                <a:cs typeface="ＭＳ Ｐゴシック" charset="-128"/>
              </a:endParaRPr>
            </a:p>
          </p:txBody>
        </p:sp>
        <p:sp>
          <p:nvSpPr>
            <p:cNvPr id="77" name="Oval 257"/>
            <p:cNvSpPr/>
            <p:nvPr/>
          </p:nvSpPr>
          <p:spPr bwMode="auto">
            <a:xfrm>
              <a:off x="2700656" y="4356730"/>
              <a:ext cx="78924" cy="78924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defTabSz="844104"/>
              <a:endParaRPr lang="en-US" sz="2215" dirty="0">
                <a:cs typeface="ＭＳ Ｐゴシック" charset="-128"/>
              </a:endParaRPr>
            </a:p>
          </p:txBody>
        </p:sp>
        <p:sp>
          <p:nvSpPr>
            <p:cNvPr id="78" name="Oval 258"/>
            <p:cNvSpPr/>
            <p:nvPr/>
          </p:nvSpPr>
          <p:spPr bwMode="auto">
            <a:xfrm>
              <a:off x="2876842" y="3964231"/>
              <a:ext cx="78924" cy="78924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defTabSz="844104"/>
              <a:endParaRPr lang="en-US" sz="2215" dirty="0">
                <a:cs typeface="ＭＳ Ｐゴシック" charset="-128"/>
              </a:endParaRPr>
            </a:p>
          </p:txBody>
        </p:sp>
        <p:sp>
          <p:nvSpPr>
            <p:cNvPr id="79" name="TextBox 241"/>
            <p:cNvSpPr txBox="1">
              <a:spLocks noChangeArrowheads="1"/>
            </p:cNvSpPr>
            <p:nvPr/>
          </p:nvSpPr>
          <p:spPr bwMode="auto">
            <a:xfrm>
              <a:off x="2912222" y="4593800"/>
              <a:ext cx="1180131" cy="433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8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Inactive</a:t>
              </a:r>
              <a:br>
                <a:rPr lang="en-US" sz="1108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</a:br>
              <a:r>
                <a:rPr lang="en-US" sz="1108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inflammasome</a:t>
              </a:r>
            </a:p>
          </p:txBody>
        </p:sp>
        <p:pic>
          <p:nvPicPr>
            <p:cNvPr id="80" name="Picture 254" descr="excellence.png"/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148077">
              <a:off x="2593928" y="3959484"/>
              <a:ext cx="172894" cy="344136"/>
            </a:xfrm>
            <a:prstGeom prst="rect">
              <a:avLst/>
            </a:prstGeom>
            <a:ln>
              <a:noFill/>
            </a:ln>
          </p:spPr>
        </p:pic>
        <p:sp>
          <p:nvSpPr>
            <p:cNvPr id="81" name="Rectangle 14"/>
            <p:cNvSpPr/>
            <p:nvPr/>
          </p:nvSpPr>
          <p:spPr>
            <a:xfrm>
              <a:off x="2477295" y="3096173"/>
              <a:ext cx="1419363" cy="2912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93" cap="small" dirty="0" err="1" smtClean="0">
                  <a:solidFill>
                    <a:srgbClr val="FFFFFF">
                      <a:lumMod val="50000"/>
                    </a:srgbClr>
                  </a:solidFill>
                </a:rPr>
                <a:t>Membrana</a:t>
              </a:r>
              <a:r>
                <a:rPr lang="en-US" sz="1293" cap="small" dirty="0" smtClean="0">
                  <a:solidFill>
                    <a:srgbClr val="FFFFFF">
                      <a:lumMod val="50000"/>
                    </a:srgbClr>
                  </a:solidFill>
                </a:rPr>
                <a:t> </a:t>
              </a:r>
              <a:r>
                <a:rPr lang="en-US" sz="1293" cap="small" dirty="0" err="1" smtClean="0">
                  <a:solidFill>
                    <a:srgbClr val="FFFFFF">
                      <a:lumMod val="50000"/>
                    </a:srgbClr>
                  </a:solidFill>
                </a:rPr>
                <a:t>Celular</a:t>
              </a:r>
              <a:endParaRPr lang="en-US" sz="1293" cap="small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</p:grpSp>
      <p:sp>
        <p:nvSpPr>
          <p:cNvPr id="220" name="219 Flecha a la derecha con bandas"/>
          <p:cNvSpPr/>
          <p:nvPr/>
        </p:nvSpPr>
        <p:spPr>
          <a:xfrm rot="20130334">
            <a:off x="2876983" y="3966231"/>
            <a:ext cx="648072" cy="648072"/>
          </a:xfrm>
          <a:prstGeom prst="stripedRightArrow">
            <a:avLst/>
          </a:prstGeom>
          <a:solidFill>
            <a:srgbClr val="CF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1" name="220 CuadroTexto"/>
          <p:cNvSpPr txBox="1"/>
          <p:nvPr/>
        </p:nvSpPr>
        <p:spPr>
          <a:xfrm>
            <a:off x="6084168" y="5661248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Fuente: </a:t>
            </a:r>
            <a:r>
              <a:rPr lang="es-ES" sz="1100" dirty="0" err="1" smtClean="0"/>
              <a:t>Novatis</a:t>
            </a:r>
            <a:r>
              <a:rPr lang="es-ES" sz="1100" dirty="0" smtClean="0"/>
              <a:t> y Ficha técnica </a:t>
            </a:r>
            <a:r>
              <a:rPr lang="es-ES" sz="1100" dirty="0" err="1" smtClean="0"/>
              <a:t>Canakinumab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9.16744E-6 L 0.40955 -0.25184 " pathEditMode="relative" ptsTypes="AA">
                                      <p:cBhvr>
                                        <p:cTn id="11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2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4</a:t>
            </a:r>
            <a:r>
              <a:rPr lang="es-ES" dirty="0" smtClean="0">
                <a:solidFill>
                  <a:schemeClr val="bg1"/>
                </a:solidFill>
              </a:rPr>
              <a:t>  CANAKINUMAB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4 Rectángulo"/>
          <p:cNvSpPr/>
          <p:nvPr/>
        </p:nvSpPr>
        <p:spPr>
          <a:xfrm>
            <a:off x="3923928" y="2060848"/>
            <a:ext cx="4518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Anticuerpo monoclonal anti-interleucina humana-1 beta (</a:t>
            </a:r>
            <a:r>
              <a:rPr lang="es-ES" dirty="0" smtClean="0"/>
              <a:t>IL-1 beta</a:t>
            </a:r>
            <a:r>
              <a:rPr lang="es-ES" dirty="0"/>
              <a:t>) </a:t>
            </a:r>
            <a:r>
              <a:rPr lang="es-ES" dirty="0" smtClean="0"/>
              <a:t>que se </a:t>
            </a:r>
            <a:r>
              <a:rPr lang="es-ES" dirty="0"/>
              <a:t>une con alta afinidad </a:t>
            </a:r>
            <a:r>
              <a:rPr lang="es-ES" dirty="0" smtClean="0"/>
              <a:t>y especificidad </a:t>
            </a:r>
            <a:r>
              <a:rPr lang="es-ES" dirty="0"/>
              <a:t>a la IL-1 beta humana y bloquea su unión a </a:t>
            </a:r>
            <a:r>
              <a:rPr lang="es-ES" dirty="0" smtClean="0"/>
              <a:t>los receptores</a:t>
            </a:r>
            <a:r>
              <a:rPr lang="es-ES" dirty="0"/>
              <a:t>, lo que impide la activación del gen inducida </a:t>
            </a:r>
            <a:r>
              <a:rPr lang="es-ES" dirty="0" smtClean="0"/>
              <a:t>por IL-1 </a:t>
            </a:r>
            <a:r>
              <a:rPr lang="es-ES" dirty="0"/>
              <a:t>beta y la producción de mediadores inflamatorios</a:t>
            </a:r>
            <a:r>
              <a:rPr lang="es-ES" dirty="0" smtClean="0"/>
              <a:t>. Debido </a:t>
            </a:r>
            <a:r>
              <a:rPr lang="es-ES" dirty="0"/>
              <a:t>a su larga semivida, produce un bloqueo de la </a:t>
            </a:r>
            <a:r>
              <a:rPr lang="es-ES" dirty="0" smtClean="0"/>
              <a:t>acción de </a:t>
            </a:r>
            <a:r>
              <a:rPr lang="es-ES" dirty="0"/>
              <a:t>IL-1 beta de acción prolongada, lo que permite su administración </a:t>
            </a:r>
            <a:r>
              <a:rPr lang="es-ES" dirty="0" smtClean="0"/>
              <a:t>bimensual ( 8 semanas) </a:t>
            </a:r>
            <a:endParaRPr lang="ca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21187">
            <a:off x="597594" y="1843592"/>
            <a:ext cx="3567434" cy="348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012160" y="5661248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Fuente: </a:t>
            </a:r>
            <a:r>
              <a:rPr lang="es-ES" sz="1100" dirty="0" err="1" smtClean="0"/>
              <a:t>Novartis</a:t>
            </a:r>
            <a:r>
              <a:rPr lang="es-ES" sz="1100" dirty="0" smtClean="0"/>
              <a:t> y Ficha técnica </a:t>
            </a:r>
            <a:r>
              <a:rPr lang="es-ES" sz="1100" dirty="0" err="1" smtClean="0"/>
              <a:t>Canakinumab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xmlns="" val="42783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4</a:t>
            </a:r>
            <a:r>
              <a:rPr lang="es-ES" dirty="0" smtClean="0">
                <a:solidFill>
                  <a:schemeClr val="bg1"/>
                </a:solidFill>
              </a:rPr>
              <a:t>  CANAKINUMAB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2" name="221 CuadroTexto"/>
          <p:cNvSpPr txBox="1"/>
          <p:nvPr/>
        </p:nvSpPr>
        <p:spPr>
          <a:xfrm>
            <a:off x="2483768" y="3140968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Síndrome periódico Asociado a la </a:t>
            </a:r>
            <a:r>
              <a:rPr lang="es-ES" dirty="0" err="1" smtClean="0"/>
              <a:t>Criopirina</a:t>
            </a:r>
            <a:r>
              <a:rPr lang="es-ES" dirty="0" smtClean="0"/>
              <a:t> (CAPS ).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Efermedad</a:t>
            </a:r>
            <a:r>
              <a:rPr lang="es-ES" dirty="0" smtClean="0"/>
              <a:t> de </a:t>
            </a:r>
            <a:r>
              <a:rPr lang="es-ES" dirty="0" err="1" smtClean="0"/>
              <a:t>Still</a:t>
            </a:r>
            <a:r>
              <a:rPr lang="es-ES" dirty="0" smtClean="0"/>
              <a:t> ( ESA o AIJS).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Gota Artrítica</a:t>
            </a:r>
            <a:endParaRPr lang="es-ES" dirty="0"/>
          </a:p>
        </p:txBody>
      </p:sp>
      <p:sp>
        <p:nvSpPr>
          <p:cNvPr id="223" name="222 CuadroTexto"/>
          <p:cNvSpPr txBox="1"/>
          <p:nvPr/>
        </p:nvSpPr>
        <p:spPr>
          <a:xfrm>
            <a:off x="2339752" y="141277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CF2B2F"/>
                </a:solidFill>
              </a:rPr>
              <a:t>Indicaciones</a:t>
            </a:r>
            <a:endParaRPr lang="es-ES" sz="4800" dirty="0">
              <a:solidFill>
                <a:srgbClr val="CF2B2F"/>
              </a:solidFill>
            </a:endParaRPr>
          </a:p>
        </p:txBody>
      </p:sp>
      <p:pic>
        <p:nvPicPr>
          <p:cNvPr id="224" name="223 Imagen" descr="prospect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420888"/>
            <a:ext cx="1919295" cy="2480320"/>
          </a:xfrm>
          <a:prstGeom prst="rect">
            <a:avLst/>
          </a:prstGeom>
        </p:spPr>
      </p:pic>
      <p:sp>
        <p:nvSpPr>
          <p:cNvPr id="225" name="224 CuadroTexto"/>
          <p:cNvSpPr txBox="1"/>
          <p:nvPr/>
        </p:nvSpPr>
        <p:spPr>
          <a:xfrm>
            <a:off x="6012160" y="5661248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Fuente: Ficha técnica </a:t>
            </a:r>
            <a:r>
              <a:rPr lang="es-ES" sz="1100" dirty="0" err="1" smtClean="0"/>
              <a:t>Canakinumab</a:t>
            </a:r>
            <a:endParaRPr lang="es-ES" sz="1100" dirty="0"/>
          </a:p>
        </p:txBody>
      </p:sp>
      <p:sp>
        <p:nvSpPr>
          <p:cNvPr id="226" name="225 CuadroTexto"/>
          <p:cNvSpPr txBox="1"/>
          <p:nvPr/>
        </p:nvSpPr>
        <p:spPr>
          <a:xfrm>
            <a:off x="2627784" y="242088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Según ficha técnica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tagwor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7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CuadroTexto"/>
          <p:cNvSpPr txBox="1"/>
          <p:nvPr/>
        </p:nvSpPr>
        <p:spPr>
          <a:xfrm>
            <a:off x="3131840" y="2204864"/>
            <a:ext cx="936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0" dirty="0" smtClean="0">
                <a:solidFill>
                  <a:srgbClr val="FFFF00"/>
                </a:solidFill>
                <a:latin typeface="Arial Rounded MT Bold" pitchFamily="34" charset="0"/>
                <a:cs typeface="Aldhabi" pitchFamily="2" charset="-78"/>
              </a:rPr>
              <a:t>?</a:t>
            </a:r>
            <a:endParaRPr lang="es-ES" sz="12000" dirty="0">
              <a:solidFill>
                <a:srgbClr val="FFFF00"/>
              </a:solidFill>
              <a:latin typeface="Arial Rounded MT Bold" pitchFamily="34" charset="0"/>
              <a:cs typeface="Aldhabi" pitchFamily="2" charset="-78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56176" y="116632"/>
            <a:ext cx="1066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0" dirty="0" smtClean="0">
                <a:solidFill>
                  <a:schemeClr val="bg1"/>
                </a:solidFill>
                <a:latin typeface="Arial Rounded MT Bold" pitchFamily="34" charset="0"/>
                <a:cs typeface="Aldhabi" pitchFamily="2" charset="-78"/>
              </a:rPr>
              <a:t>?</a:t>
            </a:r>
            <a:endParaRPr lang="es-ES" sz="12000" dirty="0">
              <a:solidFill>
                <a:schemeClr val="bg1"/>
              </a:solidFill>
              <a:latin typeface="Arial Rounded MT Bold" pitchFamily="34" charset="0"/>
              <a:cs typeface="Aldhabi" pitchFamily="2" charset="-78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077682" y="4077072"/>
            <a:ext cx="1066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0" dirty="0" smtClean="0">
                <a:solidFill>
                  <a:schemeClr val="bg1"/>
                </a:solidFill>
                <a:latin typeface="Arial Rounded MT Bold" pitchFamily="34" charset="0"/>
                <a:cs typeface="Aldhabi" pitchFamily="2" charset="-78"/>
              </a:rPr>
              <a:t>?</a:t>
            </a:r>
            <a:endParaRPr lang="es-ES" sz="12000" dirty="0">
              <a:solidFill>
                <a:schemeClr val="bg1"/>
              </a:solidFill>
              <a:latin typeface="Arial Rounded MT Bold" pitchFamily="34" charset="0"/>
              <a:cs typeface="Aldhabi" pitchFamily="2" charset="-78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835696" y="2780928"/>
            <a:ext cx="1066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0" dirty="0" smtClean="0">
                <a:solidFill>
                  <a:srgbClr val="00B050"/>
                </a:solidFill>
                <a:latin typeface="Arial Rounded MT Bold" pitchFamily="34" charset="0"/>
                <a:cs typeface="Aldhabi" pitchFamily="2" charset="-78"/>
              </a:rPr>
              <a:t>?</a:t>
            </a:r>
            <a:endParaRPr lang="es-ES" sz="12000" dirty="0">
              <a:solidFill>
                <a:srgbClr val="00B050"/>
              </a:solidFill>
              <a:latin typeface="Arial Rounded MT Bold" pitchFamily="34" charset="0"/>
              <a:cs typeface="Aldhabi" pitchFamily="2" charset="-78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79512" y="2348880"/>
            <a:ext cx="1066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Aldhabi" pitchFamily="2" charset="-78"/>
              </a:rPr>
              <a:t>?</a:t>
            </a:r>
            <a:endParaRPr lang="es-ES" sz="1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  <a:cs typeface="Aldhabi" pitchFamily="2" charset="-78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19672" y="0"/>
            <a:ext cx="1066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0" dirty="0" smtClean="0">
                <a:solidFill>
                  <a:schemeClr val="bg1"/>
                </a:solidFill>
                <a:latin typeface="Arial Rounded MT Bold" pitchFamily="34" charset="0"/>
                <a:cs typeface="Aldhabi" pitchFamily="2" charset="-78"/>
              </a:rPr>
              <a:t>?</a:t>
            </a:r>
            <a:endParaRPr lang="es-ES" sz="12000" dirty="0">
              <a:solidFill>
                <a:schemeClr val="bg1"/>
              </a:solidFill>
              <a:latin typeface="Arial Rounded MT Bold" pitchFamily="34" charset="0"/>
              <a:cs typeface="Aldhabi" pitchFamily="2" charset="-78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80112" y="3789040"/>
            <a:ext cx="1066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0" dirty="0" smtClean="0">
                <a:solidFill>
                  <a:srgbClr val="00B050"/>
                </a:solidFill>
                <a:latin typeface="Arial Rounded MT Bold" pitchFamily="34" charset="0"/>
                <a:cs typeface="Aldhabi" pitchFamily="2" charset="-78"/>
              </a:rPr>
              <a:t>?</a:t>
            </a:r>
            <a:endParaRPr lang="es-ES" sz="12000" dirty="0">
              <a:solidFill>
                <a:srgbClr val="00B050"/>
              </a:solidFill>
              <a:latin typeface="Arial Rounded MT Bold" pitchFamily="34" charset="0"/>
              <a:cs typeface="Aldhabi" pitchFamily="2" charset="-78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67544" y="481896"/>
            <a:ext cx="1066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0" dirty="0" smtClean="0">
                <a:solidFill>
                  <a:srgbClr val="FFC000"/>
                </a:solidFill>
                <a:latin typeface="Arial Rounded MT Bold" pitchFamily="34" charset="0"/>
                <a:cs typeface="Aldhabi" pitchFamily="2" charset="-78"/>
              </a:rPr>
              <a:t>?</a:t>
            </a:r>
            <a:endParaRPr lang="es-ES" sz="12000" dirty="0">
              <a:solidFill>
                <a:srgbClr val="FFC000"/>
              </a:solidFill>
              <a:latin typeface="Arial Rounded MT Bold" pitchFamily="34" charset="0"/>
              <a:cs typeface="Aldhabi" pitchFamily="2" charset="-78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627784" y="4077072"/>
            <a:ext cx="1066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0" dirty="0" smtClean="0">
                <a:solidFill>
                  <a:schemeClr val="bg1"/>
                </a:solidFill>
                <a:latin typeface="Arial Rounded MT Bold" pitchFamily="34" charset="0"/>
                <a:cs typeface="Aldhabi" pitchFamily="2" charset="-78"/>
              </a:rPr>
              <a:t>?</a:t>
            </a:r>
            <a:endParaRPr lang="es-ES" sz="12000" dirty="0">
              <a:solidFill>
                <a:schemeClr val="bg1"/>
              </a:solidFill>
              <a:latin typeface="Arial Rounded MT Bold" pitchFamily="34" charset="0"/>
              <a:cs typeface="Aldhabi" pitchFamily="2" charset="-78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11560" y="3861048"/>
            <a:ext cx="1066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0" dirty="0" smtClean="0">
                <a:solidFill>
                  <a:srgbClr val="FFFF00"/>
                </a:solidFill>
                <a:latin typeface="Arial Rounded MT Bold" pitchFamily="34" charset="0"/>
                <a:cs typeface="Aldhabi" pitchFamily="2" charset="-78"/>
              </a:rPr>
              <a:t>?</a:t>
            </a:r>
            <a:endParaRPr lang="es-ES" sz="12000" dirty="0">
              <a:solidFill>
                <a:srgbClr val="FFFF00"/>
              </a:solidFill>
              <a:latin typeface="Arial Rounded MT Bold" pitchFamily="34" charset="0"/>
              <a:cs typeface="Aldhabi" pitchFamily="2" charset="-78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20272" y="3212976"/>
            <a:ext cx="1066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0" dirty="0" smtClean="0">
                <a:solidFill>
                  <a:srgbClr val="FFC000"/>
                </a:solidFill>
                <a:latin typeface="Arial Rounded MT Bold" pitchFamily="34" charset="0"/>
                <a:cs typeface="Aldhabi" pitchFamily="2" charset="-78"/>
              </a:rPr>
              <a:t>?</a:t>
            </a:r>
            <a:endParaRPr lang="es-ES" sz="12000" dirty="0">
              <a:solidFill>
                <a:srgbClr val="FFC000"/>
              </a:solidFill>
              <a:latin typeface="Arial Rounded MT Bold" pitchFamily="34" charset="0"/>
              <a:cs typeface="Aldhabi" pitchFamily="2" charset="-78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596336" y="620688"/>
            <a:ext cx="1066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0" dirty="0" smtClean="0">
                <a:latin typeface="Arial Rounded MT Bold" pitchFamily="34" charset="0"/>
                <a:cs typeface="Aldhabi" pitchFamily="2" charset="-78"/>
              </a:rPr>
              <a:t>?</a:t>
            </a:r>
            <a:endParaRPr lang="es-ES" sz="12000" dirty="0">
              <a:latin typeface="Arial Rounded MT Bold" pitchFamily="34" charset="0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4</a:t>
            </a:r>
            <a:r>
              <a:rPr lang="es-ES" dirty="0" smtClean="0">
                <a:solidFill>
                  <a:schemeClr val="bg1"/>
                </a:solidFill>
              </a:rPr>
              <a:t>  CANAKINUMAB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7 Imagen" descr="dosificacion canakinuma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9170" y="2564904"/>
            <a:ext cx="3352990" cy="2996411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012160" y="5661248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Fuente: Ficha técnica </a:t>
            </a:r>
            <a:r>
              <a:rPr lang="es-ES" sz="1100" dirty="0" err="1" smtClean="0"/>
              <a:t>Canakinumab</a:t>
            </a:r>
            <a:endParaRPr lang="es-ES" sz="11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339752" y="141277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CF2B2F"/>
                </a:solidFill>
              </a:rPr>
              <a:t>Posología</a:t>
            </a:r>
            <a:endParaRPr lang="es-ES" sz="4800" dirty="0">
              <a:solidFill>
                <a:srgbClr val="CF2B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3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4</a:t>
            </a:r>
            <a:r>
              <a:rPr lang="es-ES" dirty="0" smtClean="0">
                <a:solidFill>
                  <a:schemeClr val="bg1"/>
                </a:solidFill>
              </a:rPr>
              <a:t>  CANAKINUMAB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2286000" y="2233895"/>
            <a:ext cx="6534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Control del paciente (infecciones y neutropenia)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Antes de iniciar, existencia de tuberculosis activa o latente, (profilaxis antituberculosa antes)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Hipersensibilidad en ensayos clínicos de carácter moderado.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Evitar administrar vacunas vivas durante el tratamiento con el medicamento.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Los niños deberán recibir antes las vacunas, incluyendo la </a:t>
            </a:r>
            <a:r>
              <a:rPr lang="es-ES" dirty="0" err="1" smtClean="0"/>
              <a:t>pneumocócica</a:t>
            </a:r>
            <a:r>
              <a:rPr lang="es-ES" dirty="0" smtClean="0"/>
              <a:t> y la vacuna de la gripe inactivada. Es recomendable esperar 3 meses después de la última dosis de tratamiento de </a:t>
            </a:r>
            <a:r>
              <a:rPr lang="es-ES" dirty="0" err="1" smtClean="0"/>
              <a:t>Canakinumab</a:t>
            </a:r>
            <a:endParaRPr lang="es-ES" dirty="0" smtClean="0"/>
          </a:p>
        </p:txBody>
      </p:sp>
      <p:pic>
        <p:nvPicPr>
          <p:cNvPr id="7" name="6 Imagen" descr="advertenc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212976"/>
            <a:ext cx="1481307" cy="129614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339752" y="141277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CF2B2F"/>
                </a:solidFill>
              </a:rPr>
              <a:t>Precauciones</a:t>
            </a:r>
            <a:endParaRPr lang="es-ES" sz="4800" dirty="0">
              <a:solidFill>
                <a:srgbClr val="CF2B2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12160" y="5661248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Fuente: Ficha técnica </a:t>
            </a:r>
            <a:r>
              <a:rPr lang="es-ES" sz="1100" dirty="0" err="1" smtClean="0"/>
              <a:t>Canakinumab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4</a:t>
            </a:r>
            <a:r>
              <a:rPr lang="es-ES" dirty="0" smtClean="0">
                <a:solidFill>
                  <a:schemeClr val="bg1"/>
                </a:solidFill>
              </a:rPr>
              <a:t>  CANAKINUMAB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2286000" y="2294870"/>
            <a:ext cx="6534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Hipersensibilidad al principio activo o a alguno de los excipientes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Embarazo y lactancia: No se recomienda su uso a no ser que el beneficio sea más positivo que el riesgo.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Inhibidores del TNF(factor de necrosis tumoral) Posible aumento del riesgo de infecciones graves y neutropenia.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No se han investigado las interacciones del medicamento con otros medicamentos</a:t>
            </a:r>
          </a:p>
          <a:p>
            <a:endParaRPr lang="es-ES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2339752" y="141277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CF2B2F"/>
                </a:solidFill>
              </a:rPr>
              <a:t>Contraindicaciones</a:t>
            </a:r>
            <a:endParaRPr lang="es-ES" sz="4800" dirty="0">
              <a:solidFill>
                <a:srgbClr val="CF2B2F"/>
              </a:solidFill>
            </a:endParaRPr>
          </a:p>
        </p:txBody>
      </p:sp>
      <p:pic>
        <p:nvPicPr>
          <p:cNvPr id="9" name="8 Imagen" descr="prohibi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582019"/>
            <a:ext cx="1927101" cy="1927101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012160" y="5661248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Fuente: Ficha técnica </a:t>
            </a:r>
            <a:r>
              <a:rPr lang="es-ES" sz="1100" dirty="0" err="1" smtClean="0"/>
              <a:t>Canakinumab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4</a:t>
            </a:r>
            <a:r>
              <a:rPr lang="es-ES" dirty="0" smtClean="0">
                <a:solidFill>
                  <a:schemeClr val="bg1"/>
                </a:solidFill>
              </a:rPr>
              <a:t>  CANAKINUMAB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2267744" y="3501008"/>
            <a:ext cx="6534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Muy </a:t>
            </a:r>
            <a:r>
              <a:rPr lang="es-ES" dirty="0" err="1" smtClean="0"/>
              <a:t>Frequentes</a:t>
            </a:r>
            <a:r>
              <a:rPr lang="es-ES" dirty="0" smtClean="0"/>
              <a:t> &gt;1/10: Nasofaringitis, reacción local a la inyección</a:t>
            </a:r>
          </a:p>
          <a:p>
            <a:r>
              <a:rPr lang="es-ES" dirty="0" err="1" smtClean="0"/>
              <a:t>Frequentes</a:t>
            </a:r>
            <a:r>
              <a:rPr lang="es-ES" dirty="0" smtClean="0"/>
              <a:t> 1/10: Infecciones urinarias, ORL superior, </a:t>
            </a:r>
            <a:r>
              <a:rPr lang="es-ES" dirty="0" err="1" smtClean="0"/>
              <a:t>viriasis</a:t>
            </a:r>
            <a:r>
              <a:rPr lang="es-ES" dirty="0" smtClean="0"/>
              <a:t>, mareos, vértigos. Dolores musculares de diverso tipo.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339752" y="141277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CF2B2F"/>
                </a:solidFill>
              </a:rPr>
              <a:t>Efectos adversos</a:t>
            </a:r>
            <a:endParaRPr lang="es-ES" sz="4800" dirty="0">
              <a:solidFill>
                <a:srgbClr val="CF2B2F"/>
              </a:solidFill>
            </a:endParaRPr>
          </a:p>
        </p:txBody>
      </p:sp>
      <p:pic>
        <p:nvPicPr>
          <p:cNvPr id="10" name="9 Imagen" descr="lu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708920"/>
            <a:ext cx="1685181" cy="1685181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012160" y="5661248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Fuente: Ficha técnica </a:t>
            </a:r>
            <a:r>
              <a:rPr lang="es-ES" sz="1100" dirty="0" err="1" smtClean="0"/>
              <a:t>Canakinumab</a:t>
            </a:r>
            <a:endParaRPr lang="es-ES" sz="11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267744" y="285293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Depende de la patología de base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4</a:t>
            </a:r>
            <a:r>
              <a:rPr lang="es-ES" dirty="0" smtClean="0">
                <a:solidFill>
                  <a:schemeClr val="bg1"/>
                </a:solidFill>
              </a:rPr>
              <a:t>  CANAKINUMAB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2915816" y="2852936"/>
            <a:ext cx="3798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5"/>
              </a:rPr>
              <a:t>https://www.notificaram.es/</a:t>
            </a:r>
            <a:r>
              <a:rPr lang="es-ES" dirty="0" smtClean="0"/>
              <a:t>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339752" y="141277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err="1" smtClean="0">
                <a:solidFill>
                  <a:srgbClr val="CF2B2F"/>
                </a:solidFill>
              </a:rPr>
              <a:t>Farmacovigilancia</a:t>
            </a:r>
            <a:endParaRPr lang="es-ES" sz="4800" dirty="0">
              <a:solidFill>
                <a:srgbClr val="CF2B2F"/>
              </a:solidFill>
            </a:endParaRPr>
          </a:p>
        </p:txBody>
      </p:sp>
      <p:pic>
        <p:nvPicPr>
          <p:cNvPr id="9" name="8 Imagen" descr="tramitaciónonline350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3590776"/>
            <a:ext cx="4660900" cy="142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Conclusiones: 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CuadroTexto"/>
          <p:cNvSpPr txBox="1"/>
          <p:nvPr/>
        </p:nvSpPr>
        <p:spPr>
          <a:xfrm>
            <a:off x="1763688" y="2060848"/>
            <a:ext cx="5507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Confianza en especialista</a:t>
            </a:r>
            <a:endParaRPr lang="es-ES" sz="4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331640" y="2204863"/>
            <a:ext cx="360040" cy="409401"/>
          </a:xfrm>
          <a:prstGeom prst="rect">
            <a:avLst/>
          </a:prstGeom>
          <a:solidFill>
            <a:srgbClr val="CF2B2F"/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763688" y="358520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000" b="1" dirty="0" err="1" smtClean="0"/>
              <a:t>Farmacovigilancia</a:t>
            </a:r>
            <a:endParaRPr lang="es-ES" sz="4000" b="1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1763688" y="2852935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Adherencia al tratamiento</a:t>
            </a:r>
            <a:endParaRPr lang="es-ES" sz="4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331640" y="2996950"/>
            <a:ext cx="360040" cy="409401"/>
          </a:xfrm>
          <a:prstGeom prst="rect">
            <a:avLst/>
          </a:prstGeom>
          <a:solidFill>
            <a:srgbClr val="CF2B2F"/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331640" y="3801232"/>
            <a:ext cx="360040" cy="409401"/>
          </a:xfrm>
          <a:prstGeom prst="rect">
            <a:avLst/>
          </a:prstGeom>
          <a:solidFill>
            <a:srgbClr val="CF2B2F"/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1" grpId="0"/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Para saber más: 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CuadroTexto"/>
          <p:cNvSpPr txBox="1"/>
          <p:nvPr/>
        </p:nvSpPr>
        <p:spPr>
          <a:xfrm>
            <a:off x="1763688" y="1484784"/>
            <a:ext cx="57521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Familial</a:t>
            </a:r>
            <a:r>
              <a:rPr lang="es-ES" b="1" dirty="0" smtClean="0"/>
              <a:t> </a:t>
            </a:r>
            <a:r>
              <a:rPr lang="es-ES" b="1" dirty="0" err="1" smtClean="0"/>
              <a:t>Mediterranean</a:t>
            </a:r>
            <a:r>
              <a:rPr lang="es-ES" b="1" dirty="0" smtClean="0"/>
              <a:t> </a:t>
            </a:r>
            <a:r>
              <a:rPr lang="es-ES" b="1" dirty="0" err="1" smtClean="0"/>
              <a:t>fever</a:t>
            </a:r>
            <a:r>
              <a:rPr lang="es-ES" b="1" dirty="0" smtClean="0"/>
              <a:t>: </a:t>
            </a:r>
            <a:r>
              <a:rPr lang="es-ES" b="1" dirty="0" err="1" smtClean="0"/>
              <a:t>current</a:t>
            </a:r>
            <a:r>
              <a:rPr lang="es-ES" b="1" dirty="0" smtClean="0"/>
              <a:t> </a:t>
            </a:r>
            <a:r>
              <a:rPr lang="es-ES" b="1" dirty="0" err="1" smtClean="0"/>
              <a:t>perspectives</a:t>
            </a:r>
            <a:endParaRPr lang="es-ES" b="1" dirty="0" smtClean="0"/>
          </a:p>
          <a:p>
            <a:r>
              <a:rPr lang="es-ES" dirty="0" err="1" smtClean="0">
                <a:hlinkClick r:id="rId5"/>
              </a:rPr>
              <a:t>Hafize</a:t>
            </a:r>
            <a:r>
              <a:rPr lang="es-ES" dirty="0" smtClean="0">
                <a:hlinkClick r:id="rId5"/>
              </a:rPr>
              <a:t> </a:t>
            </a:r>
            <a:r>
              <a:rPr lang="es-ES" dirty="0" err="1" smtClean="0">
                <a:hlinkClick r:id="rId5"/>
              </a:rPr>
              <a:t>Emine</a:t>
            </a:r>
            <a:r>
              <a:rPr lang="es-ES" dirty="0" smtClean="0">
                <a:hlinkClick r:id="rId5"/>
              </a:rPr>
              <a:t> </a:t>
            </a:r>
            <a:r>
              <a:rPr lang="es-ES" dirty="0" err="1" smtClean="0">
                <a:hlinkClick r:id="rId5"/>
              </a:rPr>
              <a:t>Sönmez</a:t>
            </a:r>
            <a:r>
              <a:rPr lang="es-ES" dirty="0" smtClean="0"/>
              <a:t>,</a:t>
            </a:r>
            <a:r>
              <a:rPr lang="es-ES" baseline="30000" dirty="0" smtClean="0"/>
              <a:t>*</a:t>
            </a:r>
            <a:r>
              <a:rPr lang="es-ES" dirty="0" smtClean="0"/>
              <a:t> </a:t>
            </a:r>
            <a:r>
              <a:rPr lang="es-ES" dirty="0" err="1" smtClean="0">
                <a:hlinkClick r:id="rId6"/>
              </a:rPr>
              <a:t>Ezgi</a:t>
            </a:r>
            <a:r>
              <a:rPr lang="es-ES" dirty="0" smtClean="0">
                <a:hlinkClick r:id="rId6"/>
              </a:rPr>
              <a:t> </a:t>
            </a:r>
            <a:r>
              <a:rPr lang="es-ES" dirty="0" err="1" smtClean="0">
                <a:hlinkClick r:id="rId6"/>
              </a:rPr>
              <a:t>Deniz</a:t>
            </a:r>
            <a:r>
              <a:rPr lang="es-ES" dirty="0" smtClean="0">
                <a:hlinkClick r:id="rId6"/>
              </a:rPr>
              <a:t> </a:t>
            </a:r>
            <a:r>
              <a:rPr lang="es-ES" dirty="0" err="1" smtClean="0">
                <a:hlinkClick r:id="rId6"/>
              </a:rPr>
              <a:t>Batu</a:t>
            </a:r>
            <a:r>
              <a:rPr lang="es-ES" dirty="0" smtClean="0"/>
              <a:t>,</a:t>
            </a:r>
            <a:r>
              <a:rPr lang="es-ES" baseline="30000" dirty="0" smtClean="0"/>
              <a:t>*</a:t>
            </a:r>
            <a:r>
              <a:rPr lang="es-ES" dirty="0" smtClean="0"/>
              <a:t> and </a:t>
            </a:r>
            <a:r>
              <a:rPr lang="es-ES" dirty="0" err="1" smtClean="0">
                <a:hlinkClick r:id="rId7"/>
              </a:rPr>
              <a:t>Seza</a:t>
            </a:r>
            <a:r>
              <a:rPr lang="es-ES" dirty="0" smtClean="0">
                <a:hlinkClick r:id="rId7"/>
              </a:rPr>
              <a:t> </a:t>
            </a:r>
            <a:r>
              <a:rPr lang="es-ES" dirty="0" err="1" smtClean="0">
                <a:hlinkClick r:id="rId7"/>
              </a:rPr>
              <a:t>Özen</a:t>
            </a:r>
            <a:endParaRPr lang="es-ES" dirty="0" smtClean="0"/>
          </a:p>
          <a:p>
            <a:r>
              <a:rPr lang="en-US" dirty="0" smtClean="0">
                <a:hlinkClick r:id="rId8"/>
              </a:rPr>
              <a:t>J </a:t>
            </a:r>
            <a:r>
              <a:rPr lang="en-US" dirty="0" err="1" smtClean="0">
                <a:hlinkClick r:id="rId8"/>
              </a:rPr>
              <a:t>Inflamm</a:t>
            </a:r>
            <a:r>
              <a:rPr lang="en-US" dirty="0" smtClean="0">
                <a:hlinkClick r:id="rId8"/>
              </a:rPr>
              <a:t> Res</a:t>
            </a:r>
            <a:r>
              <a:rPr lang="en-US" dirty="0" smtClean="0"/>
              <a:t>. 2016; 9: 13–20.</a:t>
            </a:r>
          </a:p>
          <a:p>
            <a:endParaRPr lang="es-ES" dirty="0" smtClean="0"/>
          </a:p>
          <a:p>
            <a:r>
              <a:rPr lang="es-ES" dirty="0" smtClean="0">
                <a:hlinkClick r:id="rId8"/>
              </a:rPr>
              <a:t>https://www.ncbi.nlm.nih.gov/pmc/articles/PMC4803250/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763688" y="3429000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hlinkClick r:id="rId9" tooltip="Current medicinal chemistry."/>
              </a:rPr>
              <a:t>Curr</a:t>
            </a:r>
            <a:r>
              <a:rPr lang="en-US" u="sng" dirty="0" smtClean="0">
                <a:hlinkClick r:id="rId9" tooltip="Current medicinal chemistry."/>
              </a:rPr>
              <a:t> Med Chem.</a:t>
            </a:r>
            <a:r>
              <a:rPr lang="en-US" dirty="0" smtClean="0"/>
              <a:t> 2016;23(1):60-86.</a:t>
            </a:r>
          </a:p>
          <a:p>
            <a:r>
              <a:rPr lang="en-US" b="1" dirty="0" err="1" smtClean="0"/>
              <a:t>Colchicine</a:t>
            </a:r>
            <a:r>
              <a:rPr lang="en-US" b="1" dirty="0" smtClean="0"/>
              <a:t>, Biologic Agents and More for the Treatment of Familial Mediterranean Fever. The Old, the New, and the Rare.</a:t>
            </a:r>
          </a:p>
          <a:p>
            <a:r>
              <a:rPr lang="en-US" u="sng" dirty="0" err="1" smtClean="0">
                <a:hlinkClick r:id="rId10"/>
              </a:rPr>
              <a:t>Portincasa</a:t>
            </a:r>
            <a:r>
              <a:rPr lang="en-US" u="sng" dirty="0" smtClean="0">
                <a:hlinkClick r:id="rId10"/>
              </a:rPr>
              <a:t> P</a:t>
            </a:r>
            <a:r>
              <a:rPr lang="en-US" baseline="30000" dirty="0" smtClean="0"/>
              <a:t>1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s-ES" dirty="0" smtClean="0">
                <a:hlinkClick r:id="rId9"/>
              </a:rPr>
              <a:t>https://www.ncbi.nlm.nih.gov/pubmed/26572612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043608" y="1651447"/>
            <a:ext cx="504056" cy="769441"/>
          </a:xfrm>
          <a:prstGeom prst="rect">
            <a:avLst/>
          </a:prstGeom>
          <a:solidFill>
            <a:srgbClr val="CF2B2F"/>
          </a:solidFill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43608" y="3573016"/>
            <a:ext cx="504056" cy="769441"/>
          </a:xfrm>
          <a:prstGeom prst="rect">
            <a:avLst/>
          </a:prstGeom>
          <a:solidFill>
            <a:srgbClr val="CF2B2F"/>
          </a:solidFill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Muchas gracias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9 Imagen" descr="Farm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060848"/>
            <a:ext cx="2622971" cy="3204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rgbClr val="CF2B2F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Tratamiento de la FMF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59632" y="2276872"/>
            <a:ext cx="504056" cy="2800767"/>
          </a:xfrm>
          <a:prstGeom prst="rect">
            <a:avLst/>
          </a:prstGeom>
          <a:solidFill>
            <a:srgbClr val="CF2B2F"/>
          </a:solidFill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1</a:t>
            </a:r>
          </a:p>
          <a:p>
            <a:r>
              <a:rPr lang="es-ES" sz="4400" dirty="0" smtClean="0">
                <a:solidFill>
                  <a:schemeClr val="bg1"/>
                </a:solidFill>
              </a:rPr>
              <a:t>2</a:t>
            </a:r>
          </a:p>
          <a:p>
            <a:r>
              <a:rPr lang="es-ES" sz="4400" dirty="0" smtClean="0">
                <a:solidFill>
                  <a:schemeClr val="bg1"/>
                </a:solidFill>
              </a:rPr>
              <a:t>3</a:t>
            </a:r>
          </a:p>
          <a:p>
            <a:r>
              <a:rPr lang="es-ES" sz="44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835696" y="3709487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CF2B2F"/>
                </a:solidFill>
              </a:rPr>
              <a:t>Qué es un medicamento biológico?</a:t>
            </a:r>
            <a:endParaRPr lang="es-ES" sz="2800" dirty="0">
              <a:solidFill>
                <a:srgbClr val="CF2B2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35696" y="2341335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CF2B2F"/>
                </a:solidFill>
              </a:rPr>
              <a:t>Cómo se desencadena la FMF?</a:t>
            </a:r>
            <a:endParaRPr lang="es-ES" sz="2800" dirty="0">
              <a:solidFill>
                <a:srgbClr val="CF2B2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35696" y="441794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CF2B2F"/>
                </a:solidFill>
              </a:rPr>
              <a:t>Cómo actúa el </a:t>
            </a:r>
            <a:r>
              <a:rPr lang="es-ES" sz="2800" dirty="0" err="1" smtClean="0">
                <a:solidFill>
                  <a:srgbClr val="CF2B2F"/>
                </a:solidFill>
              </a:rPr>
              <a:t>Canakinumab</a:t>
            </a:r>
            <a:r>
              <a:rPr lang="es-ES" sz="2800" dirty="0" smtClean="0">
                <a:solidFill>
                  <a:srgbClr val="CF2B2F"/>
                </a:solidFill>
              </a:rPr>
              <a:t>?</a:t>
            </a:r>
            <a:endParaRPr lang="es-ES" sz="2800" dirty="0">
              <a:solidFill>
                <a:srgbClr val="CF2B2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35696" y="3042251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CF2B2F"/>
                </a:solidFill>
              </a:rPr>
              <a:t>Cómo actúa la </a:t>
            </a:r>
            <a:r>
              <a:rPr lang="es-ES" sz="2800" dirty="0" err="1" smtClean="0">
                <a:solidFill>
                  <a:srgbClr val="CF2B2F"/>
                </a:solidFill>
              </a:rPr>
              <a:t>colchicina</a:t>
            </a:r>
            <a:r>
              <a:rPr lang="es-ES" sz="2800" dirty="0" smtClean="0">
                <a:solidFill>
                  <a:srgbClr val="CF2B2F"/>
                </a:solidFill>
              </a:rPr>
              <a:t>?</a:t>
            </a:r>
            <a:endParaRPr lang="es-ES" sz="2800" dirty="0">
              <a:solidFill>
                <a:srgbClr val="CF2B2F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1   Cómo se desencadena la FMF?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1 CuadroTexto"/>
          <p:cNvSpPr txBox="1"/>
          <p:nvPr/>
        </p:nvSpPr>
        <p:spPr>
          <a:xfrm>
            <a:off x="858796" y="1412776"/>
            <a:ext cx="7385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CF2B2F"/>
                </a:solidFill>
              </a:rPr>
              <a:t>Mutaciones en gen MEFV que codifica para </a:t>
            </a:r>
            <a:r>
              <a:rPr lang="es-ES" sz="2800" dirty="0" err="1" smtClean="0">
                <a:solidFill>
                  <a:srgbClr val="CF2B2F"/>
                </a:solidFill>
              </a:rPr>
              <a:t>Pirina</a:t>
            </a:r>
            <a:endParaRPr lang="es-ES" sz="2800" dirty="0">
              <a:solidFill>
                <a:srgbClr val="CF2B2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2628" y="2095847"/>
            <a:ext cx="59817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1   Cómo se desencadena la FMF?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1 CuadroTexto"/>
          <p:cNvSpPr txBox="1"/>
          <p:nvPr/>
        </p:nvSpPr>
        <p:spPr>
          <a:xfrm>
            <a:off x="858796" y="1412776"/>
            <a:ext cx="7385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CF2B2F"/>
                </a:solidFill>
              </a:rPr>
              <a:t>Mutaciones en gen MEFV que codifica para </a:t>
            </a:r>
            <a:r>
              <a:rPr lang="es-ES" sz="2800" dirty="0" err="1" smtClean="0">
                <a:solidFill>
                  <a:srgbClr val="CF2B2F"/>
                </a:solidFill>
              </a:rPr>
              <a:t>Pirina</a:t>
            </a:r>
            <a:endParaRPr lang="es-ES" sz="2800" dirty="0">
              <a:solidFill>
                <a:srgbClr val="CF2B2F"/>
              </a:solidFill>
            </a:endParaRPr>
          </a:p>
        </p:txBody>
      </p:sp>
      <p:pic>
        <p:nvPicPr>
          <p:cNvPr id="8" name="7 Imagen" descr="trascripc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2708920"/>
            <a:ext cx="5688632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1   Cómo se desencadena la FMF?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1 CuadroTexto"/>
          <p:cNvSpPr txBox="1"/>
          <p:nvPr/>
        </p:nvSpPr>
        <p:spPr>
          <a:xfrm>
            <a:off x="858796" y="1412776"/>
            <a:ext cx="7385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CF2B2F"/>
                </a:solidFill>
              </a:rPr>
              <a:t>Mutaciones en gen MEFV que codifica para </a:t>
            </a:r>
            <a:r>
              <a:rPr lang="es-ES" sz="2800" dirty="0" err="1" smtClean="0">
                <a:solidFill>
                  <a:srgbClr val="CF2B2F"/>
                </a:solidFill>
              </a:rPr>
              <a:t>Pirina</a:t>
            </a:r>
            <a:endParaRPr lang="es-ES" sz="2800" dirty="0">
              <a:solidFill>
                <a:srgbClr val="CF2B2F"/>
              </a:solidFill>
            </a:endParaRPr>
          </a:p>
        </p:txBody>
      </p:sp>
      <p:pic>
        <p:nvPicPr>
          <p:cNvPr id="9" name="8 Imagen" descr="trascripc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348880"/>
            <a:ext cx="3994326" cy="3298958"/>
          </a:xfrm>
          <a:prstGeom prst="rect">
            <a:avLst/>
          </a:prstGeom>
        </p:spPr>
      </p:pic>
      <p:pic>
        <p:nvPicPr>
          <p:cNvPr id="10" name="9 Imagen" descr="protein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2060848"/>
            <a:ext cx="2232248" cy="364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1   Cómo se desencadena la FMF?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1 CuadroTexto"/>
          <p:cNvSpPr txBox="1"/>
          <p:nvPr/>
        </p:nvSpPr>
        <p:spPr>
          <a:xfrm>
            <a:off x="858796" y="1412776"/>
            <a:ext cx="7385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CF2B2F"/>
                </a:solidFill>
              </a:rPr>
              <a:t>Mutaciones en gen MEFV que codifica para </a:t>
            </a:r>
            <a:r>
              <a:rPr lang="es-ES" sz="2800" dirty="0" err="1" smtClean="0">
                <a:solidFill>
                  <a:srgbClr val="CF2B2F"/>
                </a:solidFill>
              </a:rPr>
              <a:t>Pirina</a:t>
            </a:r>
            <a:endParaRPr lang="es-ES" sz="2800" dirty="0">
              <a:solidFill>
                <a:srgbClr val="CF2B2F"/>
              </a:solidFill>
            </a:endParaRPr>
          </a:p>
        </p:txBody>
      </p:sp>
      <p:pic>
        <p:nvPicPr>
          <p:cNvPr id="8" name="7 Imagen" descr="protein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500" y="2357437"/>
            <a:ext cx="57150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1   Cómo se desencadena la FMF?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Oval 5"/>
          <p:cNvSpPr/>
          <p:nvPr/>
        </p:nvSpPr>
        <p:spPr>
          <a:xfrm>
            <a:off x="2737818" y="1926579"/>
            <a:ext cx="3871389" cy="3871389"/>
          </a:xfrm>
          <a:prstGeom prst="ellipse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77" dirty="0">
              <a:solidFill>
                <a:prstClr val="white"/>
              </a:solidFill>
            </a:endParaRPr>
          </a:p>
        </p:txBody>
      </p:sp>
      <p:sp>
        <p:nvSpPr>
          <p:cNvPr id="10" name="Oval 778"/>
          <p:cNvSpPr/>
          <p:nvPr/>
        </p:nvSpPr>
        <p:spPr>
          <a:xfrm>
            <a:off x="5347738" y="3890959"/>
            <a:ext cx="1261468" cy="1786414"/>
          </a:xfrm>
          <a:custGeom>
            <a:avLst/>
            <a:gdLst/>
            <a:ahLst/>
            <a:cxnLst/>
            <a:rect l="l" t="t" r="r" b="b"/>
            <a:pathLst>
              <a:path w="2196681" h="3110807">
                <a:moveTo>
                  <a:pt x="2196681" y="0"/>
                </a:moveTo>
                <a:cubicBezTo>
                  <a:pt x="2176835" y="1427537"/>
                  <a:pt x="1268693" y="2640226"/>
                  <a:pt x="0" y="3110807"/>
                </a:cubicBezTo>
                <a:cubicBezTo>
                  <a:pt x="19846" y="1683270"/>
                  <a:pt x="927988" y="470581"/>
                  <a:pt x="2196681" y="0"/>
                </a:cubicBezTo>
                <a:close/>
              </a:path>
            </a:pathLst>
          </a:custGeom>
          <a:solidFill>
            <a:srgbClr val="C3D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77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7"/>
          <p:cNvCxnSpPr/>
          <p:nvPr/>
        </p:nvCxnSpPr>
        <p:spPr bwMode="auto">
          <a:xfrm rot="16004847" flipV="1">
            <a:off x="5521146" y="4040791"/>
            <a:ext cx="263597" cy="261"/>
          </a:xfrm>
          <a:prstGeom prst="lin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sp>
        <p:nvSpPr>
          <p:cNvPr id="13" name="Oval 8"/>
          <p:cNvSpPr/>
          <p:nvPr/>
        </p:nvSpPr>
        <p:spPr bwMode="auto">
          <a:xfrm rot="19189189">
            <a:off x="5175629" y="4238850"/>
            <a:ext cx="95669" cy="294183"/>
          </a:xfrm>
          <a:prstGeom prst="ellipse">
            <a:avLst/>
          </a:prstGeom>
          <a:solidFill>
            <a:srgbClr val="CB94E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3077" tIns="43200" rIns="83077" bIns="432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6" dirty="0">
              <a:solidFill>
                <a:prstClr val="black"/>
              </a:solidFill>
            </a:endParaRPr>
          </a:p>
        </p:txBody>
      </p:sp>
      <p:sp>
        <p:nvSpPr>
          <p:cNvPr id="14" name="Rectangle 558"/>
          <p:cNvSpPr>
            <a:spLocks noChangeArrowheads="1"/>
          </p:cNvSpPr>
          <p:nvPr/>
        </p:nvSpPr>
        <p:spPr bwMode="auto">
          <a:xfrm>
            <a:off x="4892443" y="4515544"/>
            <a:ext cx="893193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8" b="1" dirty="0">
                <a:solidFill>
                  <a:srgbClr val="693C84"/>
                </a:solidFill>
              </a:rPr>
              <a:t>Caspase-1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329535" y="3584719"/>
            <a:ext cx="640616" cy="18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1" tIns="8441" rIns="8441" bIns="844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8" b="1" dirty="0">
                <a:solidFill>
                  <a:srgbClr val="E60877"/>
                </a:solidFill>
              </a:rPr>
              <a:t>Pro-IL-1</a:t>
            </a:r>
            <a:r>
              <a:rPr lang="el-GR" sz="1108" b="1" dirty="0">
                <a:solidFill>
                  <a:srgbClr val="E60877"/>
                </a:solidFill>
              </a:rPr>
              <a:t>β</a:t>
            </a:r>
            <a:endParaRPr lang="en-US" sz="1108" b="1" dirty="0">
              <a:solidFill>
                <a:srgbClr val="E60877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935328" y="3373741"/>
            <a:ext cx="356883" cy="18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1" tIns="8441" rIns="8441" bIns="844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8" b="1" dirty="0">
                <a:solidFill>
                  <a:srgbClr val="E60877"/>
                </a:solidFill>
              </a:rPr>
              <a:t>IL-1</a:t>
            </a:r>
            <a:r>
              <a:rPr lang="el-GR" sz="1108" b="1" dirty="0">
                <a:solidFill>
                  <a:srgbClr val="E60877"/>
                </a:solidFill>
              </a:rPr>
              <a:t>β</a:t>
            </a:r>
            <a:endParaRPr lang="en-US" sz="1108" b="1" dirty="0">
              <a:solidFill>
                <a:srgbClr val="E60877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5601311" y="2312881"/>
            <a:ext cx="17111" cy="16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1" tIns="8441" rIns="8441" bIns="8441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400"/>
            </a:lvl1pPr>
          </a:lstStyle>
          <a:p>
            <a:endParaRPr lang="en-GB" sz="970" dirty="0">
              <a:solidFill>
                <a:prstClr val="black"/>
              </a:solidFill>
            </a:endParaRPr>
          </a:p>
        </p:txBody>
      </p:sp>
      <p:grpSp>
        <p:nvGrpSpPr>
          <p:cNvPr id="19" name="Group 7"/>
          <p:cNvGrpSpPr/>
          <p:nvPr/>
        </p:nvGrpSpPr>
        <p:grpSpPr>
          <a:xfrm>
            <a:off x="2586018" y="2835956"/>
            <a:ext cx="4100562" cy="301931"/>
            <a:chOff x="1340415" y="10381871"/>
            <a:chExt cx="7140595" cy="525773"/>
          </a:xfrm>
        </p:grpSpPr>
        <p:grpSp>
          <p:nvGrpSpPr>
            <p:cNvPr id="20" name="Group 2"/>
            <p:cNvGrpSpPr/>
            <p:nvPr/>
          </p:nvGrpSpPr>
          <p:grpSpPr>
            <a:xfrm>
              <a:off x="2363565" y="10381871"/>
              <a:ext cx="319602" cy="525773"/>
              <a:chOff x="2483738" y="9937121"/>
              <a:chExt cx="711200" cy="1169987"/>
            </a:xfrm>
          </p:grpSpPr>
          <p:pic>
            <p:nvPicPr>
              <p:cNvPr id="78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" name="Group 700"/>
            <p:cNvGrpSpPr/>
            <p:nvPr/>
          </p:nvGrpSpPr>
          <p:grpSpPr>
            <a:xfrm>
              <a:off x="2704615" y="10381871"/>
              <a:ext cx="319602" cy="525773"/>
              <a:chOff x="2483738" y="9937121"/>
              <a:chExt cx="711200" cy="1169987"/>
            </a:xfrm>
          </p:grpSpPr>
          <p:pic>
            <p:nvPicPr>
              <p:cNvPr id="7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2" name="Group 703"/>
            <p:cNvGrpSpPr/>
            <p:nvPr/>
          </p:nvGrpSpPr>
          <p:grpSpPr>
            <a:xfrm>
              <a:off x="3045665" y="10381871"/>
              <a:ext cx="319602" cy="525773"/>
              <a:chOff x="2483738" y="9937121"/>
              <a:chExt cx="711200" cy="1169987"/>
            </a:xfrm>
          </p:grpSpPr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3" name="Group 707"/>
            <p:cNvGrpSpPr/>
            <p:nvPr/>
          </p:nvGrpSpPr>
          <p:grpSpPr>
            <a:xfrm>
              <a:off x="3386715" y="10381871"/>
              <a:ext cx="319602" cy="525773"/>
              <a:chOff x="2483738" y="9937121"/>
              <a:chExt cx="711200" cy="1169987"/>
            </a:xfrm>
          </p:grpSpPr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4" name="Group 708"/>
            <p:cNvGrpSpPr/>
            <p:nvPr/>
          </p:nvGrpSpPr>
          <p:grpSpPr>
            <a:xfrm>
              <a:off x="3727765" y="10381871"/>
              <a:ext cx="319602" cy="525773"/>
              <a:chOff x="2483738" y="9937121"/>
              <a:chExt cx="711200" cy="1169987"/>
            </a:xfrm>
          </p:grpSpPr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5" name="Group 709"/>
            <p:cNvGrpSpPr/>
            <p:nvPr/>
          </p:nvGrpSpPr>
          <p:grpSpPr>
            <a:xfrm>
              <a:off x="4068815" y="10381871"/>
              <a:ext cx="319602" cy="525773"/>
              <a:chOff x="2483738" y="9937121"/>
              <a:chExt cx="711200" cy="1169987"/>
            </a:xfrm>
          </p:grpSpPr>
          <p:pic>
            <p:nvPicPr>
              <p:cNvPr id="68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6" name="Group 717"/>
            <p:cNvGrpSpPr/>
            <p:nvPr/>
          </p:nvGrpSpPr>
          <p:grpSpPr>
            <a:xfrm>
              <a:off x="4409865" y="10381871"/>
              <a:ext cx="319602" cy="525773"/>
              <a:chOff x="2483738" y="9937121"/>
              <a:chExt cx="711200" cy="1169987"/>
            </a:xfrm>
          </p:grpSpPr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" name="Group 718"/>
            <p:cNvGrpSpPr/>
            <p:nvPr/>
          </p:nvGrpSpPr>
          <p:grpSpPr>
            <a:xfrm>
              <a:off x="4750915" y="10381871"/>
              <a:ext cx="319602" cy="525773"/>
              <a:chOff x="2483738" y="9937121"/>
              <a:chExt cx="711200" cy="1169987"/>
            </a:xfrm>
          </p:grpSpPr>
          <p:pic>
            <p:nvPicPr>
              <p:cNvPr id="6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8" name="Group 719"/>
            <p:cNvGrpSpPr/>
            <p:nvPr/>
          </p:nvGrpSpPr>
          <p:grpSpPr>
            <a:xfrm>
              <a:off x="5091965" y="10381871"/>
              <a:ext cx="319602" cy="525773"/>
              <a:chOff x="2483738" y="9937121"/>
              <a:chExt cx="711200" cy="1169987"/>
            </a:xfrm>
          </p:grpSpPr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" name="Group 727"/>
            <p:cNvGrpSpPr/>
            <p:nvPr/>
          </p:nvGrpSpPr>
          <p:grpSpPr>
            <a:xfrm>
              <a:off x="5433015" y="10381871"/>
              <a:ext cx="319602" cy="525773"/>
              <a:chOff x="2483738" y="9937121"/>
              <a:chExt cx="711200" cy="1169987"/>
            </a:xfrm>
          </p:grpSpPr>
          <p:pic>
            <p:nvPicPr>
              <p:cNvPr id="60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" name="Group 728"/>
            <p:cNvGrpSpPr/>
            <p:nvPr/>
          </p:nvGrpSpPr>
          <p:grpSpPr>
            <a:xfrm>
              <a:off x="5774065" y="10381871"/>
              <a:ext cx="319602" cy="525773"/>
              <a:chOff x="2483738" y="9937121"/>
              <a:chExt cx="711200" cy="1169987"/>
            </a:xfrm>
          </p:grpSpPr>
          <p:pic>
            <p:nvPicPr>
              <p:cNvPr id="58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1" name="Group 729"/>
            <p:cNvGrpSpPr/>
            <p:nvPr/>
          </p:nvGrpSpPr>
          <p:grpSpPr>
            <a:xfrm>
              <a:off x="6115115" y="10381871"/>
              <a:ext cx="319602" cy="525773"/>
              <a:chOff x="2483738" y="9937121"/>
              <a:chExt cx="711200" cy="1169987"/>
            </a:xfrm>
          </p:grpSpPr>
          <p:pic>
            <p:nvPicPr>
              <p:cNvPr id="5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2" name="Group 737"/>
            <p:cNvGrpSpPr/>
            <p:nvPr/>
          </p:nvGrpSpPr>
          <p:grpSpPr>
            <a:xfrm>
              <a:off x="6456165" y="10381871"/>
              <a:ext cx="319602" cy="525773"/>
              <a:chOff x="2483738" y="9937121"/>
              <a:chExt cx="711200" cy="1169987"/>
            </a:xfrm>
          </p:grpSpPr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3" name="Group 738"/>
            <p:cNvGrpSpPr/>
            <p:nvPr/>
          </p:nvGrpSpPr>
          <p:grpSpPr>
            <a:xfrm>
              <a:off x="6797215" y="10381871"/>
              <a:ext cx="319602" cy="525773"/>
              <a:chOff x="2483738" y="9937121"/>
              <a:chExt cx="711200" cy="1169987"/>
            </a:xfrm>
          </p:grpSpPr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4" name="Group 747"/>
            <p:cNvGrpSpPr/>
            <p:nvPr/>
          </p:nvGrpSpPr>
          <p:grpSpPr>
            <a:xfrm>
              <a:off x="7479315" y="10381871"/>
              <a:ext cx="319602" cy="525773"/>
              <a:chOff x="2483738" y="9937121"/>
              <a:chExt cx="711200" cy="1169987"/>
            </a:xfrm>
          </p:grpSpPr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5" name="Group 748"/>
            <p:cNvGrpSpPr/>
            <p:nvPr/>
          </p:nvGrpSpPr>
          <p:grpSpPr>
            <a:xfrm>
              <a:off x="7820365" y="10381871"/>
              <a:ext cx="319602" cy="525773"/>
              <a:chOff x="2483738" y="9937121"/>
              <a:chExt cx="711200" cy="1169987"/>
            </a:xfrm>
          </p:grpSpPr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6" name="Group 749"/>
            <p:cNvGrpSpPr/>
            <p:nvPr/>
          </p:nvGrpSpPr>
          <p:grpSpPr>
            <a:xfrm>
              <a:off x="8161408" y="10381871"/>
              <a:ext cx="319602" cy="525773"/>
              <a:chOff x="2483738" y="9937121"/>
              <a:chExt cx="711200" cy="1169987"/>
            </a:xfrm>
          </p:grpSpPr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7" name="Group 757"/>
            <p:cNvGrpSpPr/>
            <p:nvPr/>
          </p:nvGrpSpPr>
          <p:grpSpPr>
            <a:xfrm>
              <a:off x="1340415" y="10381871"/>
              <a:ext cx="319602" cy="525773"/>
              <a:chOff x="2483738" y="9937121"/>
              <a:chExt cx="711200" cy="1169987"/>
            </a:xfrm>
          </p:grpSpPr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8" name="Group 758"/>
            <p:cNvGrpSpPr/>
            <p:nvPr/>
          </p:nvGrpSpPr>
          <p:grpSpPr>
            <a:xfrm>
              <a:off x="1681465" y="10381871"/>
              <a:ext cx="319602" cy="525773"/>
              <a:chOff x="2483738" y="9937121"/>
              <a:chExt cx="711200" cy="1169987"/>
            </a:xfrm>
          </p:grpSpPr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9" name="Group 759"/>
            <p:cNvGrpSpPr/>
            <p:nvPr/>
          </p:nvGrpSpPr>
          <p:grpSpPr>
            <a:xfrm>
              <a:off x="2022515" y="10381871"/>
              <a:ext cx="319602" cy="525773"/>
              <a:chOff x="2483738" y="9937121"/>
              <a:chExt cx="711200" cy="1169987"/>
            </a:xfrm>
          </p:grpSpPr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0" name="Group 19"/>
          <p:cNvGrpSpPr/>
          <p:nvPr/>
        </p:nvGrpSpPr>
        <p:grpSpPr>
          <a:xfrm>
            <a:off x="5829618" y="2494813"/>
            <a:ext cx="345953" cy="841325"/>
            <a:chOff x="-2122487" y="8128946"/>
            <a:chExt cx="2039937" cy="4960937"/>
          </a:xfrm>
        </p:grpSpPr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-2122487" y="8128946"/>
              <a:ext cx="858837" cy="4960937"/>
            </a:xfrm>
            <a:custGeom>
              <a:avLst/>
              <a:gdLst>
                <a:gd name="T0" fmla="*/ 183 w 229"/>
                <a:gd name="T1" fmla="*/ 1323 h 1323"/>
                <a:gd name="T2" fmla="*/ 137 w 229"/>
                <a:gd name="T3" fmla="*/ 1277 h 1323"/>
                <a:gd name="T4" fmla="*/ 137 w 229"/>
                <a:gd name="T5" fmla="*/ 388 h 1323"/>
                <a:gd name="T6" fmla="*/ 0 w 229"/>
                <a:gd name="T7" fmla="*/ 172 h 1323"/>
                <a:gd name="T8" fmla="*/ 52 w 229"/>
                <a:gd name="T9" fmla="*/ 23 h 1323"/>
                <a:gd name="T10" fmla="*/ 117 w 229"/>
                <a:gd name="T11" fmla="*/ 16 h 1323"/>
                <a:gd name="T12" fmla="*/ 124 w 229"/>
                <a:gd name="T13" fmla="*/ 81 h 1323"/>
                <a:gd name="T14" fmla="*/ 92 w 229"/>
                <a:gd name="T15" fmla="*/ 172 h 1323"/>
                <a:gd name="T16" fmla="*/ 196 w 229"/>
                <a:gd name="T17" fmla="*/ 312 h 1323"/>
                <a:gd name="T18" fmla="*/ 229 w 229"/>
                <a:gd name="T19" fmla="*/ 356 h 1323"/>
                <a:gd name="T20" fmla="*/ 229 w 229"/>
                <a:gd name="T21" fmla="*/ 1277 h 1323"/>
                <a:gd name="T22" fmla="*/ 183 w 229"/>
                <a:gd name="T23" fmla="*/ 132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1323">
                  <a:moveTo>
                    <a:pt x="183" y="1323"/>
                  </a:moveTo>
                  <a:cubicBezTo>
                    <a:pt x="158" y="1323"/>
                    <a:pt x="137" y="1302"/>
                    <a:pt x="137" y="1277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55" y="349"/>
                    <a:pt x="0" y="265"/>
                    <a:pt x="0" y="172"/>
                  </a:cubicBezTo>
                  <a:cubicBezTo>
                    <a:pt x="0" y="118"/>
                    <a:pt x="18" y="65"/>
                    <a:pt x="52" y="23"/>
                  </a:cubicBezTo>
                  <a:cubicBezTo>
                    <a:pt x="68" y="3"/>
                    <a:pt x="97" y="0"/>
                    <a:pt x="117" y="16"/>
                  </a:cubicBezTo>
                  <a:cubicBezTo>
                    <a:pt x="137" y="32"/>
                    <a:pt x="140" y="61"/>
                    <a:pt x="124" y="81"/>
                  </a:cubicBezTo>
                  <a:cubicBezTo>
                    <a:pt x="103" y="107"/>
                    <a:pt x="92" y="138"/>
                    <a:pt x="92" y="172"/>
                  </a:cubicBezTo>
                  <a:cubicBezTo>
                    <a:pt x="92" y="236"/>
                    <a:pt x="135" y="294"/>
                    <a:pt x="196" y="312"/>
                  </a:cubicBezTo>
                  <a:cubicBezTo>
                    <a:pt x="216" y="317"/>
                    <a:pt x="229" y="335"/>
                    <a:pt x="229" y="356"/>
                  </a:cubicBezTo>
                  <a:cubicBezTo>
                    <a:pt x="229" y="1277"/>
                    <a:pt x="229" y="1277"/>
                    <a:pt x="229" y="1277"/>
                  </a:cubicBezTo>
                  <a:cubicBezTo>
                    <a:pt x="229" y="1302"/>
                    <a:pt x="209" y="1323"/>
                    <a:pt x="183" y="1323"/>
                  </a:cubicBezTo>
                  <a:close/>
                </a:path>
              </a:pathLst>
            </a:custGeom>
            <a:solidFill>
              <a:srgbClr val="BD3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477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9"/>
            <p:cNvSpPr>
              <a:spLocks/>
            </p:cNvSpPr>
            <p:nvPr/>
          </p:nvSpPr>
          <p:spPr bwMode="auto">
            <a:xfrm>
              <a:off x="-941387" y="8128946"/>
              <a:ext cx="858837" cy="4960937"/>
            </a:xfrm>
            <a:custGeom>
              <a:avLst/>
              <a:gdLst>
                <a:gd name="T0" fmla="*/ 46 w 229"/>
                <a:gd name="T1" fmla="*/ 1323 h 1323"/>
                <a:gd name="T2" fmla="*/ 92 w 229"/>
                <a:gd name="T3" fmla="*/ 1277 h 1323"/>
                <a:gd name="T4" fmla="*/ 92 w 229"/>
                <a:gd name="T5" fmla="*/ 388 h 1323"/>
                <a:gd name="T6" fmla="*/ 229 w 229"/>
                <a:gd name="T7" fmla="*/ 172 h 1323"/>
                <a:gd name="T8" fmla="*/ 176 w 229"/>
                <a:gd name="T9" fmla="*/ 23 h 1323"/>
                <a:gd name="T10" fmla="*/ 112 w 229"/>
                <a:gd name="T11" fmla="*/ 16 h 1323"/>
                <a:gd name="T12" fmla="*/ 105 w 229"/>
                <a:gd name="T13" fmla="*/ 81 h 1323"/>
                <a:gd name="T14" fmla="*/ 137 w 229"/>
                <a:gd name="T15" fmla="*/ 172 h 1323"/>
                <a:gd name="T16" fmla="*/ 33 w 229"/>
                <a:gd name="T17" fmla="*/ 312 h 1323"/>
                <a:gd name="T18" fmla="*/ 0 w 229"/>
                <a:gd name="T19" fmla="*/ 356 h 1323"/>
                <a:gd name="T20" fmla="*/ 0 w 229"/>
                <a:gd name="T21" fmla="*/ 1277 h 1323"/>
                <a:gd name="T22" fmla="*/ 46 w 229"/>
                <a:gd name="T23" fmla="*/ 132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1323">
                  <a:moveTo>
                    <a:pt x="46" y="1323"/>
                  </a:moveTo>
                  <a:cubicBezTo>
                    <a:pt x="71" y="1323"/>
                    <a:pt x="92" y="1302"/>
                    <a:pt x="92" y="1277"/>
                  </a:cubicBezTo>
                  <a:cubicBezTo>
                    <a:pt x="92" y="388"/>
                    <a:pt x="92" y="388"/>
                    <a:pt x="92" y="388"/>
                  </a:cubicBezTo>
                  <a:cubicBezTo>
                    <a:pt x="174" y="349"/>
                    <a:pt x="229" y="265"/>
                    <a:pt x="229" y="172"/>
                  </a:cubicBezTo>
                  <a:cubicBezTo>
                    <a:pt x="229" y="118"/>
                    <a:pt x="211" y="65"/>
                    <a:pt x="176" y="23"/>
                  </a:cubicBezTo>
                  <a:cubicBezTo>
                    <a:pt x="160" y="3"/>
                    <a:pt x="131" y="0"/>
                    <a:pt x="112" y="16"/>
                  </a:cubicBezTo>
                  <a:cubicBezTo>
                    <a:pt x="92" y="32"/>
                    <a:pt x="89" y="61"/>
                    <a:pt x="105" y="81"/>
                  </a:cubicBezTo>
                  <a:cubicBezTo>
                    <a:pt x="126" y="107"/>
                    <a:pt x="137" y="138"/>
                    <a:pt x="137" y="172"/>
                  </a:cubicBezTo>
                  <a:cubicBezTo>
                    <a:pt x="137" y="236"/>
                    <a:pt x="94" y="294"/>
                    <a:pt x="33" y="312"/>
                  </a:cubicBezTo>
                  <a:cubicBezTo>
                    <a:pt x="13" y="317"/>
                    <a:pt x="0" y="335"/>
                    <a:pt x="0" y="356"/>
                  </a:cubicBezTo>
                  <a:cubicBezTo>
                    <a:pt x="0" y="1277"/>
                    <a:pt x="0" y="1277"/>
                    <a:pt x="0" y="1277"/>
                  </a:cubicBezTo>
                  <a:cubicBezTo>
                    <a:pt x="0" y="1302"/>
                    <a:pt x="20" y="1323"/>
                    <a:pt x="46" y="1323"/>
                  </a:cubicBezTo>
                  <a:close/>
                </a:path>
              </a:pathLst>
            </a:custGeom>
            <a:solidFill>
              <a:srgbClr val="DA7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477" dirty="0">
                <a:solidFill>
                  <a:prstClr val="black"/>
                </a:solidFill>
              </a:endParaRPr>
            </a:p>
          </p:txBody>
        </p:sp>
      </p:grpSp>
      <p:sp>
        <p:nvSpPr>
          <p:cNvPr id="83" name="Freeform 29"/>
          <p:cNvSpPr/>
          <p:nvPr/>
        </p:nvSpPr>
        <p:spPr>
          <a:xfrm flipH="1">
            <a:off x="4753750" y="4416241"/>
            <a:ext cx="389270" cy="76577"/>
          </a:xfrm>
          <a:custGeom>
            <a:avLst/>
            <a:gdLst>
              <a:gd name="connsiteX0" fmla="*/ 1473200 w 1473200"/>
              <a:gd name="connsiteY0" fmla="*/ 0 h 1136650"/>
              <a:gd name="connsiteX1" fmla="*/ 0 w 1473200"/>
              <a:gd name="connsiteY1" fmla="*/ 1136650 h 1136650"/>
              <a:gd name="connsiteX0" fmla="*/ 1473200 w 1473283"/>
              <a:gd name="connsiteY0" fmla="*/ 0 h 1136650"/>
              <a:gd name="connsiteX1" fmla="*/ 0 w 1473283"/>
              <a:gd name="connsiteY1" fmla="*/ 1136650 h 1136650"/>
              <a:gd name="connsiteX0" fmla="*/ 1473200 w 1473272"/>
              <a:gd name="connsiteY0" fmla="*/ 0 h 1136650"/>
              <a:gd name="connsiteX1" fmla="*/ 0 w 1473272"/>
              <a:gd name="connsiteY1" fmla="*/ 1136650 h 1136650"/>
              <a:gd name="connsiteX0" fmla="*/ 892175 w 892320"/>
              <a:gd name="connsiteY0" fmla="*/ 0 h 493713"/>
              <a:gd name="connsiteX1" fmla="*/ 0 w 892320"/>
              <a:gd name="connsiteY1" fmla="*/ 493713 h 493713"/>
              <a:gd name="connsiteX0" fmla="*/ 892175 w 892322"/>
              <a:gd name="connsiteY0" fmla="*/ 0 h 493713"/>
              <a:gd name="connsiteX1" fmla="*/ 0 w 892322"/>
              <a:gd name="connsiteY1" fmla="*/ 493713 h 493713"/>
              <a:gd name="connsiteX0" fmla="*/ 1116013 w 1116118"/>
              <a:gd name="connsiteY0" fmla="*/ 0 h 305812"/>
              <a:gd name="connsiteX1" fmla="*/ 0 w 1116118"/>
              <a:gd name="connsiteY1" fmla="*/ 260350 h 305812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9380 h 269730"/>
              <a:gd name="connsiteX1" fmla="*/ 0 w 1116013"/>
              <a:gd name="connsiteY1" fmla="*/ 269730 h 269730"/>
              <a:gd name="connsiteX0" fmla="*/ 627063 w 627063"/>
              <a:gd name="connsiteY0" fmla="*/ 727 h 2064477"/>
              <a:gd name="connsiteX1" fmla="*/ 0 w 627063"/>
              <a:gd name="connsiteY1" fmla="*/ 2064477 h 2064477"/>
              <a:gd name="connsiteX0" fmla="*/ 663752 w 663752"/>
              <a:gd name="connsiteY0" fmla="*/ 802 h 2064552"/>
              <a:gd name="connsiteX1" fmla="*/ 36689 w 663752"/>
              <a:gd name="connsiteY1" fmla="*/ 2064552 h 2064552"/>
              <a:gd name="connsiteX0" fmla="*/ 610978 w 610978"/>
              <a:gd name="connsiteY0" fmla="*/ 799 h 2070899"/>
              <a:gd name="connsiteX1" fmla="*/ 41065 w 610978"/>
              <a:gd name="connsiteY1" fmla="*/ 2070899 h 2070899"/>
              <a:gd name="connsiteX0" fmla="*/ 592378 w 592378"/>
              <a:gd name="connsiteY0" fmla="*/ 0 h 2070100"/>
              <a:gd name="connsiteX1" fmla="*/ 22465 w 592378"/>
              <a:gd name="connsiteY1" fmla="*/ 2070100 h 2070100"/>
              <a:gd name="connsiteX0" fmla="*/ 623290 w 623290"/>
              <a:gd name="connsiteY0" fmla="*/ 0 h 1873250"/>
              <a:gd name="connsiteX1" fmla="*/ 21627 w 623290"/>
              <a:gd name="connsiteY1" fmla="*/ 1873250 h 1873250"/>
              <a:gd name="connsiteX0" fmla="*/ 617646 w 617646"/>
              <a:gd name="connsiteY0" fmla="*/ 0 h 1873250"/>
              <a:gd name="connsiteX1" fmla="*/ 15983 w 617646"/>
              <a:gd name="connsiteY1" fmla="*/ 1873250 h 1873250"/>
              <a:gd name="connsiteX0" fmla="*/ 555507 w 555507"/>
              <a:gd name="connsiteY0" fmla="*/ 0 h 1898650"/>
              <a:gd name="connsiteX1" fmla="*/ 17344 w 555507"/>
              <a:gd name="connsiteY1" fmla="*/ 1898650 h 1898650"/>
              <a:gd name="connsiteX0" fmla="*/ 1144693 w 1144693"/>
              <a:gd name="connsiteY0" fmla="*/ 142545 h 350552"/>
              <a:gd name="connsiteX1" fmla="*/ 9630 w 1144693"/>
              <a:gd name="connsiteY1" fmla="*/ 98095 h 350552"/>
              <a:gd name="connsiteX0" fmla="*/ 1135063 w 1135063"/>
              <a:gd name="connsiteY0" fmla="*/ 44450 h 341982"/>
              <a:gd name="connsiteX1" fmla="*/ 0 w 1135063"/>
              <a:gd name="connsiteY1" fmla="*/ 0 h 341982"/>
              <a:gd name="connsiteX0" fmla="*/ 1166813 w 1166813"/>
              <a:gd name="connsiteY0" fmla="*/ 412750 h 634988"/>
              <a:gd name="connsiteX1" fmla="*/ 0 w 1166813"/>
              <a:gd name="connsiteY1" fmla="*/ 0 h 634988"/>
              <a:gd name="connsiteX0" fmla="*/ 1166813 w 1166813"/>
              <a:gd name="connsiteY0" fmla="*/ 412750 h 418804"/>
              <a:gd name="connsiteX1" fmla="*/ 0 w 1166813"/>
              <a:gd name="connsiteY1" fmla="*/ 0 h 418804"/>
              <a:gd name="connsiteX0" fmla="*/ 1274763 w 1274763"/>
              <a:gd name="connsiteY0" fmla="*/ 501650 h 506650"/>
              <a:gd name="connsiteX1" fmla="*/ 0 w 1274763"/>
              <a:gd name="connsiteY1" fmla="*/ 0 h 506650"/>
              <a:gd name="connsiteX0" fmla="*/ 677863 w 677863"/>
              <a:gd name="connsiteY0" fmla="*/ 133350 h 150745"/>
              <a:gd name="connsiteX1" fmla="*/ 0 w 677863"/>
              <a:gd name="connsiteY1" fmla="*/ 0 h 150745"/>
              <a:gd name="connsiteX0" fmla="*/ 677863 w 677863"/>
              <a:gd name="connsiteY0" fmla="*/ 133350 h 152130"/>
              <a:gd name="connsiteX1" fmla="*/ 0 w 677863"/>
              <a:gd name="connsiteY1" fmla="*/ 0 h 152130"/>
              <a:gd name="connsiteX0" fmla="*/ 677863 w 677863"/>
              <a:gd name="connsiteY0" fmla="*/ 133350 h 133350"/>
              <a:gd name="connsiteX1" fmla="*/ 0 w 677863"/>
              <a:gd name="connsiteY1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7863" h="133350">
                <a:moveTo>
                  <a:pt x="677863" y="133350"/>
                </a:moveTo>
                <a:cubicBezTo>
                  <a:pt x="505883" y="-5292"/>
                  <a:pt x="173567" y="105305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77" dirty="0">
              <a:solidFill>
                <a:prstClr val="white"/>
              </a:solidFill>
            </a:endParaRPr>
          </a:p>
        </p:txBody>
      </p:sp>
      <p:sp>
        <p:nvSpPr>
          <p:cNvPr id="84" name="Freeform 30"/>
          <p:cNvSpPr/>
          <p:nvPr/>
        </p:nvSpPr>
        <p:spPr>
          <a:xfrm flipH="1">
            <a:off x="5299434" y="4025466"/>
            <a:ext cx="192356" cy="324543"/>
          </a:xfrm>
          <a:custGeom>
            <a:avLst/>
            <a:gdLst>
              <a:gd name="connsiteX0" fmla="*/ 1473200 w 1473200"/>
              <a:gd name="connsiteY0" fmla="*/ 0 h 1136650"/>
              <a:gd name="connsiteX1" fmla="*/ 0 w 1473200"/>
              <a:gd name="connsiteY1" fmla="*/ 1136650 h 1136650"/>
              <a:gd name="connsiteX0" fmla="*/ 1473200 w 1473283"/>
              <a:gd name="connsiteY0" fmla="*/ 0 h 1136650"/>
              <a:gd name="connsiteX1" fmla="*/ 0 w 1473283"/>
              <a:gd name="connsiteY1" fmla="*/ 1136650 h 1136650"/>
              <a:gd name="connsiteX0" fmla="*/ 1473200 w 1473272"/>
              <a:gd name="connsiteY0" fmla="*/ 0 h 1136650"/>
              <a:gd name="connsiteX1" fmla="*/ 0 w 1473272"/>
              <a:gd name="connsiteY1" fmla="*/ 1136650 h 1136650"/>
              <a:gd name="connsiteX0" fmla="*/ 892175 w 892320"/>
              <a:gd name="connsiteY0" fmla="*/ 0 h 493713"/>
              <a:gd name="connsiteX1" fmla="*/ 0 w 892320"/>
              <a:gd name="connsiteY1" fmla="*/ 493713 h 493713"/>
              <a:gd name="connsiteX0" fmla="*/ 892175 w 892322"/>
              <a:gd name="connsiteY0" fmla="*/ 0 h 493713"/>
              <a:gd name="connsiteX1" fmla="*/ 0 w 892322"/>
              <a:gd name="connsiteY1" fmla="*/ 493713 h 493713"/>
              <a:gd name="connsiteX0" fmla="*/ 1116013 w 1116118"/>
              <a:gd name="connsiteY0" fmla="*/ 0 h 305812"/>
              <a:gd name="connsiteX1" fmla="*/ 0 w 1116118"/>
              <a:gd name="connsiteY1" fmla="*/ 260350 h 305812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9380 h 269730"/>
              <a:gd name="connsiteX1" fmla="*/ 0 w 1116013"/>
              <a:gd name="connsiteY1" fmla="*/ 269730 h 269730"/>
              <a:gd name="connsiteX0" fmla="*/ 627063 w 627063"/>
              <a:gd name="connsiteY0" fmla="*/ 727 h 2064477"/>
              <a:gd name="connsiteX1" fmla="*/ 0 w 627063"/>
              <a:gd name="connsiteY1" fmla="*/ 2064477 h 2064477"/>
              <a:gd name="connsiteX0" fmla="*/ 663752 w 663752"/>
              <a:gd name="connsiteY0" fmla="*/ 802 h 2064552"/>
              <a:gd name="connsiteX1" fmla="*/ 36689 w 663752"/>
              <a:gd name="connsiteY1" fmla="*/ 2064552 h 2064552"/>
              <a:gd name="connsiteX0" fmla="*/ 610978 w 610978"/>
              <a:gd name="connsiteY0" fmla="*/ 799 h 2070899"/>
              <a:gd name="connsiteX1" fmla="*/ 41065 w 610978"/>
              <a:gd name="connsiteY1" fmla="*/ 2070899 h 2070899"/>
              <a:gd name="connsiteX0" fmla="*/ 592378 w 592378"/>
              <a:gd name="connsiteY0" fmla="*/ 0 h 2070100"/>
              <a:gd name="connsiteX1" fmla="*/ 22465 w 592378"/>
              <a:gd name="connsiteY1" fmla="*/ 2070100 h 2070100"/>
              <a:gd name="connsiteX0" fmla="*/ 623290 w 623290"/>
              <a:gd name="connsiteY0" fmla="*/ 0 h 1873250"/>
              <a:gd name="connsiteX1" fmla="*/ 21627 w 623290"/>
              <a:gd name="connsiteY1" fmla="*/ 1873250 h 1873250"/>
              <a:gd name="connsiteX0" fmla="*/ 617646 w 617646"/>
              <a:gd name="connsiteY0" fmla="*/ 0 h 1873250"/>
              <a:gd name="connsiteX1" fmla="*/ 15983 w 617646"/>
              <a:gd name="connsiteY1" fmla="*/ 1873250 h 1873250"/>
              <a:gd name="connsiteX0" fmla="*/ 555507 w 555507"/>
              <a:gd name="connsiteY0" fmla="*/ 0 h 1898650"/>
              <a:gd name="connsiteX1" fmla="*/ 17344 w 555507"/>
              <a:gd name="connsiteY1" fmla="*/ 1898650 h 1898650"/>
              <a:gd name="connsiteX0" fmla="*/ 1144693 w 1144693"/>
              <a:gd name="connsiteY0" fmla="*/ 142545 h 350552"/>
              <a:gd name="connsiteX1" fmla="*/ 9630 w 1144693"/>
              <a:gd name="connsiteY1" fmla="*/ 98095 h 350552"/>
              <a:gd name="connsiteX0" fmla="*/ 1135063 w 1135063"/>
              <a:gd name="connsiteY0" fmla="*/ 44450 h 341982"/>
              <a:gd name="connsiteX1" fmla="*/ 0 w 1135063"/>
              <a:gd name="connsiteY1" fmla="*/ 0 h 341982"/>
              <a:gd name="connsiteX0" fmla="*/ 1166813 w 1166813"/>
              <a:gd name="connsiteY0" fmla="*/ 412750 h 634988"/>
              <a:gd name="connsiteX1" fmla="*/ 0 w 1166813"/>
              <a:gd name="connsiteY1" fmla="*/ 0 h 634988"/>
              <a:gd name="connsiteX0" fmla="*/ 1166813 w 1166813"/>
              <a:gd name="connsiteY0" fmla="*/ 412750 h 418804"/>
              <a:gd name="connsiteX1" fmla="*/ 0 w 1166813"/>
              <a:gd name="connsiteY1" fmla="*/ 0 h 418804"/>
              <a:gd name="connsiteX0" fmla="*/ 1274763 w 1274763"/>
              <a:gd name="connsiteY0" fmla="*/ 501650 h 506650"/>
              <a:gd name="connsiteX1" fmla="*/ 0 w 1274763"/>
              <a:gd name="connsiteY1" fmla="*/ 0 h 506650"/>
              <a:gd name="connsiteX0" fmla="*/ 677863 w 677863"/>
              <a:gd name="connsiteY0" fmla="*/ 133350 h 150745"/>
              <a:gd name="connsiteX1" fmla="*/ 0 w 677863"/>
              <a:gd name="connsiteY1" fmla="*/ 0 h 150745"/>
              <a:gd name="connsiteX0" fmla="*/ 677863 w 677863"/>
              <a:gd name="connsiteY0" fmla="*/ 133350 h 152130"/>
              <a:gd name="connsiteX1" fmla="*/ 0 w 677863"/>
              <a:gd name="connsiteY1" fmla="*/ 0 h 152130"/>
              <a:gd name="connsiteX0" fmla="*/ 677863 w 677863"/>
              <a:gd name="connsiteY0" fmla="*/ 133350 h 133350"/>
              <a:gd name="connsiteX1" fmla="*/ 0 w 677863"/>
              <a:gd name="connsiteY1" fmla="*/ 0 h 133350"/>
              <a:gd name="connsiteX0" fmla="*/ 373063 w 373063"/>
              <a:gd name="connsiteY0" fmla="*/ 546100 h 546100"/>
              <a:gd name="connsiteX1" fmla="*/ 0 w 373063"/>
              <a:gd name="connsiteY1" fmla="*/ 0 h 546100"/>
              <a:gd name="connsiteX0" fmla="*/ 373063 w 373063"/>
              <a:gd name="connsiteY0" fmla="*/ 546100 h 546100"/>
              <a:gd name="connsiteX1" fmla="*/ 0 w 373063"/>
              <a:gd name="connsiteY1" fmla="*/ 0 h 546100"/>
              <a:gd name="connsiteX0" fmla="*/ 334963 w 334963"/>
              <a:gd name="connsiteY0" fmla="*/ 565150 h 565150"/>
              <a:gd name="connsiteX1" fmla="*/ 0 w 334963"/>
              <a:gd name="connsiteY1" fmla="*/ 0 h 565150"/>
              <a:gd name="connsiteX0" fmla="*/ 334963 w 334963"/>
              <a:gd name="connsiteY0" fmla="*/ 565150 h 565150"/>
              <a:gd name="connsiteX1" fmla="*/ 0 w 334963"/>
              <a:gd name="connsiteY1" fmla="*/ 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4963" h="565150">
                <a:moveTo>
                  <a:pt x="334963" y="565150"/>
                </a:moveTo>
                <a:cubicBezTo>
                  <a:pt x="150283" y="496358"/>
                  <a:pt x="2117" y="276755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77" dirty="0">
              <a:solidFill>
                <a:prstClr val="white"/>
              </a:solidFill>
            </a:endParaRPr>
          </a:p>
        </p:txBody>
      </p:sp>
      <p:grpSp>
        <p:nvGrpSpPr>
          <p:cNvPr id="85" name="Group 31"/>
          <p:cNvGrpSpPr/>
          <p:nvPr/>
        </p:nvGrpSpPr>
        <p:grpSpPr>
          <a:xfrm>
            <a:off x="5516624" y="3798635"/>
            <a:ext cx="230646" cy="234873"/>
            <a:chOff x="6617228" y="11400252"/>
            <a:chExt cx="401638" cy="40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6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242117">
              <a:off x="6617228" y="11449118"/>
              <a:ext cx="401638" cy="360135"/>
            </a:xfrm>
            <a:prstGeom prst="rect">
              <a:avLst/>
            </a:prstGeom>
            <a:effectLst/>
          </p:spPr>
        </p:pic>
        <p:sp>
          <p:nvSpPr>
            <p:cNvPr id="87" name="Oval 51"/>
            <p:cNvSpPr/>
            <p:nvPr/>
          </p:nvSpPr>
          <p:spPr bwMode="auto">
            <a:xfrm rot="18994036">
              <a:off x="6838530" y="11400252"/>
              <a:ext cx="174333" cy="174332"/>
            </a:xfrm>
            <a:prstGeom prst="ellipse">
              <a:avLst/>
            </a:prstGeom>
            <a:solidFill>
              <a:srgbClr val="BD315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h="38100"/>
            </a:sp3d>
          </p:spPr>
          <p:txBody>
            <a:bodyPr lIns="83077" tIns="43200" rIns="83077" bIns="432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6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Group 32"/>
          <p:cNvGrpSpPr/>
          <p:nvPr/>
        </p:nvGrpSpPr>
        <p:grpSpPr>
          <a:xfrm>
            <a:off x="5141033" y="3748150"/>
            <a:ext cx="319125" cy="272531"/>
            <a:chOff x="6062496" y="11193162"/>
            <a:chExt cx="555715" cy="4745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29248" y="11229303"/>
              <a:ext cx="488963" cy="438436"/>
            </a:xfrm>
            <a:prstGeom prst="rect">
              <a:avLst/>
            </a:prstGeom>
            <a:effectLst/>
          </p:spPr>
        </p:pic>
        <p:sp>
          <p:nvSpPr>
            <p:cNvPr id="90" name="Oval 49"/>
            <p:cNvSpPr/>
            <p:nvPr/>
          </p:nvSpPr>
          <p:spPr bwMode="auto">
            <a:xfrm rot="18994036">
              <a:off x="6062496" y="11193162"/>
              <a:ext cx="213833" cy="213832"/>
            </a:xfrm>
            <a:prstGeom prst="ellipse">
              <a:avLst/>
            </a:prstGeom>
            <a:solidFill>
              <a:srgbClr val="BD315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h="38100"/>
            </a:sp3d>
          </p:spPr>
          <p:txBody>
            <a:bodyPr lIns="83077" tIns="43200" rIns="83077" bIns="432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6" dirty="0">
                <a:solidFill>
                  <a:prstClr val="black"/>
                </a:solidFill>
              </a:endParaRPr>
            </a:p>
          </p:txBody>
        </p:sp>
      </p:grpSp>
      <p:pic>
        <p:nvPicPr>
          <p:cNvPr id="91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72079">
            <a:off x="5320788" y="3240271"/>
            <a:ext cx="255840" cy="229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57773">
            <a:off x="4988209" y="3125303"/>
            <a:ext cx="255840" cy="229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95582">
            <a:off x="5213248" y="2601060"/>
            <a:ext cx="215077" cy="192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4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65658">
            <a:off x="4994115" y="2538571"/>
            <a:ext cx="191965" cy="172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8409">
            <a:off x="4935310" y="2358465"/>
            <a:ext cx="148694" cy="133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9951" y="2324354"/>
            <a:ext cx="110859" cy="99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750706">
            <a:off x="5223631" y="2218932"/>
            <a:ext cx="74025" cy="66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750706">
            <a:off x="5176444" y="2071470"/>
            <a:ext cx="74025" cy="66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9" name="TextBox 42"/>
          <p:cNvSpPr txBox="1">
            <a:spLocks noChangeArrowheads="1"/>
          </p:cNvSpPr>
          <p:nvPr/>
        </p:nvSpPr>
        <p:spPr bwMode="auto">
          <a:xfrm>
            <a:off x="3775688" y="3781231"/>
            <a:ext cx="1180131" cy="43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8" b="1" dirty="0">
                <a:solidFill>
                  <a:srgbClr val="693C84"/>
                </a:solidFill>
              </a:rPr>
              <a:t>Activated</a:t>
            </a:r>
            <a:br>
              <a:rPr lang="en-US" sz="1108" b="1" dirty="0">
                <a:solidFill>
                  <a:srgbClr val="693C84"/>
                </a:solidFill>
              </a:rPr>
            </a:br>
            <a:r>
              <a:rPr lang="en-US" sz="1108" b="1" dirty="0">
                <a:solidFill>
                  <a:srgbClr val="693C84"/>
                </a:solidFill>
              </a:rPr>
              <a:t>inflammasome</a:t>
            </a:r>
          </a:p>
        </p:txBody>
      </p:sp>
      <p:pic>
        <p:nvPicPr>
          <p:cNvPr id="100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9022" y="4277052"/>
            <a:ext cx="669049" cy="655668"/>
          </a:xfrm>
          <a:prstGeom prst="rect">
            <a:avLst/>
          </a:prstGeom>
        </p:spPr>
      </p:pic>
      <p:pic>
        <p:nvPicPr>
          <p:cNvPr id="101" name="Pictur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685" y="4159087"/>
            <a:ext cx="506060" cy="486249"/>
          </a:xfrm>
          <a:prstGeom prst="rect">
            <a:avLst/>
          </a:prstGeom>
        </p:spPr>
      </p:pic>
      <p:sp>
        <p:nvSpPr>
          <p:cNvPr id="102" name="Freeform 46"/>
          <p:cNvSpPr/>
          <p:nvPr/>
        </p:nvSpPr>
        <p:spPr>
          <a:xfrm flipH="1">
            <a:off x="3633073" y="4517355"/>
            <a:ext cx="428653" cy="178048"/>
          </a:xfrm>
          <a:custGeom>
            <a:avLst/>
            <a:gdLst>
              <a:gd name="connsiteX0" fmla="*/ 1473200 w 1473200"/>
              <a:gd name="connsiteY0" fmla="*/ 0 h 1136650"/>
              <a:gd name="connsiteX1" fmla="*/ 0 w 1473200"/>
              <a:gd name="connsiteY1" fmla="*/ 1136650 h 1136650"/>
              <a:gd name="connsiteX0" fmla="*/ 1473200 w 1473283"/>
              <a:gd name="connsiteY0" fmla="*/ 0 h 1136650"/>
              <a:gd name="connsiteX1" fmla="*/ 0 w 1473283"/>
              <a:gd name="connsiteY1" fmla="*/ 1136650 h 1136650"/>
              <a:gd name="connsiteX0" fmla="*/ 1473200 w 1473272"/>
              <a:gd name="connsiteY0" fmla="*/ 0 h 1136650"/>
              <a:gd name="connsiteX1" fmla="*/ 0 w 1473272"/>
              <a:gd name="connsiteY1" fmla="*/ 1136650 h 1136650"/>
              <a:gd name="connsiteX0" fmla="*/ 892175 w 892320"/>
              <a:gd name="connsiteY0" fmla="*/ 0 h 493713"/>
              <a:gd name="connsiteX1" fmla="*/ 0 w 892320"/>
              <a:gd name="connsiteY1" fmla="*/ 493713 h 493713"/>
              <a:gd name="connsiteX0" fmla="*/ 892175 w 892322"/>
              <a:gd name="connsiteY0" fmla="*/ 0 h 493713"/>
              <a:gd name="connsiteX1" fmla="*/ 0 w 892322"/>
              <a:gd name="connsiteY1" fmla="*/ 493713 h 493713"/>
              <a:gd name="connsiteX0" fmla="*/ 1116013 w 1116118"/>
              <a:gd name="connsiteY0" fmla="*/ 0 h 305812"/>
              <a:gd name="connsiteX1" fmla="*/ 0 w 1116118"/>
              <a:gd name="connsiteY1" fmla="*/ 260350 h 305812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9380 h 269730"/>
              <a:gd name="connsiteX1" fmla="*/ 0 w 1116013"/>
              <a:gd name="connsiteY1" fmla="*/ 269730 h 269730"/>
              <a:gd name="connsiteX0" fmla="*/ 627063 w 627063"/>
              <a:gd name="connsiteY0" fmla="*/ 727 h 2064477"/>
              <a:gd name="connsiteX1" fmla="*/ 0 w 627063"/>
              <a:gd name="connsiteY1" fmla="*/ 2064477 h 2064477"/>
              <a:gd name="connsiteX0" fmla="*/ 663752 w 663752"/>
              <a:gd name="connsiteY0" fmla="*/ 802 h 2064552"/>
              <a:gd name="connsiteX1" fmla="*/ 36689 w 663752"/>
              <a:gd name="connsiteY1" fmla="*/ 2064552 h 2064552"/>
              <a:gd name="connsiteX0" fmla="*/ 610978 w 610978"/>
              <a:gd name="connsiteY0" fmla="*/ 799 h 2070899"/>
              <a:gd name="connsiteX1" fmla="*/ 41065 w 610978"/>
              <a:gd name="connsiteY1" fmla="*/ 2070899 h 2070899"/>
              <a:gd name="connsiteX0" fmla="*/ 592378 w 592378"/>
              <a:gd name="connsiteY0" fmla="*/ 0 h 2070100"/>
              <a:gd name="connsiteX1" fmla="*/ 22465 w 592378"/>
              <a:gd name="connsiteY1" fmla="*/ 2070100 h 2070100"/>
              <a:gd name="connsiteX0" fmla="*/ 623290 w 623290"/>
              <a:gd name="connsiteY0" fmla="*/ 0 h 1873250"/>
              <a:gd name="connsiteX1" fmla="*/ 21627 w 623290"/>
              <a:gd name="connsiteY1" fmla="*/ 1873250 h 1873250"/>
              <a:gd name="connsiteX0" fmla="*/ 617646 w 617646"/>
              <a:gd name="connsiteY0" fmla="*/ 0 h 1873250"/>
              <a:gd name="connsiteX1" fmla="*/ 15983 w 617646"/>
              <a:gd name="connsiteY1" fmla="*/ 1873250 h 1873250"/>
              <a:gd name="connsiteX0" fmla="*/ 555507 w 555507"/>
              <a:gd name="connsiteY0" fmla="*/ 0 h 1898650"/>
              <a:gd name="connsiteX1" fmla="*/ 17344 w 555507"/>
              <a:gd name="connsiteY1" fmla="*/ 1898650 h 1898650"/>
              <a:gd name="connsiteX0" fmla="*/ 1144693 w 1144693"/>
              <a:gd name="connsiteY0" fmla="*/ 142545 h 350552"/>
              <a:gd name="connsiteX1" fmla="*/ 9630 w 1144693"/>
              <a:gd name="connsiteY1" fmla="*/ 98095 h 350552"/>
              <a:gd name="connsiteX0" fmla="*/ 1135063 w 1135063"/>
              <a:gd name="connsiteY0" fmla="*/ 44450 h 341982"/>
              <a:gd name="connsiteX1" fmla="*/ 0 w 1135063"/>
              <a:gd name="connsiteY1" fmla="*/ 0 h 341982"/>
              <a:gd name="connsiteX0" fmla="*/ 1166813 w 1166813"/>
              <a:gd name="connsiteY0" fmla="*/ 412750 h 634988"/>
              <a:gd name="connsiteX1" fmla="*/ 0 w 1166813"/>
              <a:gd name="connsiteY1" fmla="*/ 0 h 634988"/>
              <a:gd name="connsiteX0" fmla="*/ 1166813 w 1166813"/>
              <a:gd name="connsiteY0" fmla="*/ 412750 h 418804"/>
              <a:gd name="connsiteX1" fmla="*/ 0 w 1166813"/>
              <a:gd name="connsiteY1" fmla="*/ 0 h 418804"/>
              <a:gd name="connsiteX0" fmla="*/ 1274763 w 1274763"/>
              <a:gd name="connsiteY0" fmla="*/ 501650 h 506650"/>
              <a:gd name="connsiteX1" fmla="*/ 0 w 1274763"/>
              <a:gd name="connsiteY1" fmla="*/ 0 h 506650"/>
              <a:gd name="connsiteX0" fmla="*/ 677863 w 677863"/>
              <a:gd name="connsiteY0" fmla="*/ 133350 h 150745"/>
              <a:gd name="connsiteX1" fmla="*/ 0 w 677863"/>
              <a:gd name="connsiteY1" fmla="*/ 0 h 150745"/>
              <a:gd name="connsiteX0" fmla="*/ 677863 w 677863"/>
              <a:gd name="connsiteY0" fmla="*/ 133350 h 152130"/>
              <a:gd name="connsiteX1" fmla="*/ 0 w 677863"/>
              <a:gd name="connsiteY1" fmla="*/ 0 h 152130"/>
              <a:gd name="connsiteX0" fmla="*/ 677863 w 677863"/>
              <a:gd name="connsiteY0" fmla="*/ 133350 h 133350"/>
              <a:gd name="connsiteX1" fmla="*/ 0 w 677863"/>
              <a:gd name="connsiteY1" fmla="*/ 0 h 133350"/>
              <a:gd name="connsiteX0" fmla="*/ 769303 w 769303"/>
              <a:gd name="connsiteY0" fmla="*/ 35106 h 136567"/>
              <a:gd name="connsiteX1" fmla="*/ 0 w 769303"/>
              <a:gd name="connsiteY1" fmla="*/ 115116 h 136567"/>
              <a:gd name="connsiteX0" fmla="*/ 754063 w 754063"/>
              <a:gd name="connsiteY0" fmla="*/ 25872 h 266222"/>
              <a:gd name="connsiteX1" fmla="*/ 0 w 754063"/>
              <a:gd name="connsiteY1" fmla="*/ 250662 h 266222"/>
              <a:gd name="connsiteX0" fmla="*/ 754063 w 754063"/>
              <a:gd name="connsiteY0" fmla="*/ 0 h 265023"/>
              <a:gd name="connsiteX1" fmla="*/ 0 w 754063"/>
              <a:gd name="connsiteY1" fmla="*/ 224790 h 265023"/>
              <a:gd name="connsiteX0" fmla="*/ 754063 w 754063"/>
              <a:gd name="connsiteY0" fmla="*/ 0 h 258535"/>
              <a:gd name="connsiteX1" fmla="*/ 0 w 754063"/>
              <a:gd name="connsiteY1" fmla="*/ 224790 h 258535"/>
              <a:gd name="connsiteX0" fmla="*/ 746443 w 746443"/>
              <a:gd name="connsiteY0" fmla="*/ 0 h 304867"/>
              <a:gd name="connsiteX1" fmla="*/ 0 w 746443"/>
              <a:gd name="connsiteY1" fmla="*/ 278130 h 304867"/>
              <a:gd name="connsiteX0" fmla="*/ 746443 w 746443"/>
              <a:gd name="connsiteY0" fmla="*/ 0 h 310047"/>
              <a:gd name="connsiteX1" fmla="*/ 0 w 746443"/>
              <a:gd name="connsiteY1" fmla="*/ 278130 h 31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443" h="310047">
                <a:moveTo>
                  <a:pt x="746443" y="0"/>
                </a:moveTo>
                <a:cubicBezTo>
                  <a:pt x="612563" y="265218"/>
                  <a:pt x="272627" y="368195"/>
                  <a:pt x="0" y="27813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77" dirty="0">
              <a:solidFill>
                <a:prstClr val="white"/>
              </a:solidFill>
            </a:endParaRPr>
          </a:p>
        </p:txBody>
      </p:sp>
      <p:grpSp>
        <p:nvGrpSpPr>
          <p:cNvPr id="103" name="Group 129"/>
          <p:cNvGrpSpPr/>
          <p:nvPr/>
        </p:nvGrpSpPr>
        <p:grpSpPr>
          <a:xfrm>
            <a:off x="388915" y="3147646"/>
            <a:ext cx="1937585" cy="1643074"/>
            <a:chOff x="-109218" y="2065768"/>
            <a:chExt cx="2099051" cy="1779997"/>
          </a:xfrm>
        </p:grpSpPr>
        <p:sp>
          <p:nvSpPr>
            <p:cNvPr id="104" name="TextBox 107"/>
            <p:cNvSpPr>
              <a:spLocks noChangeArrowheads="1"/>
            </p:cNvSpPr>
            <p:nvPr/>
          </p:nvSpPr>
          <p:spPr bwMode="auto">
            <a:xfrm>
              <a:off x="-109218" y="2065768"/>
              <a:ext cx="2099051" cy="177999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337625">
              <a:spAutoFit/>
            </a:bodyPr>
            <a:lstStyle/>
            <a:p>
              <a:pPr marL="54222" eaLnBrk="0" hangingPunct="0">
                <a:defRPr/>
              </a:pPr>
              <a:r>
                <a:rPr lang="en-US" sz="1293" dirty="0" smtClean="0">
                  <a:solidFill>
                    <a:prstClr val="black"/>
                  </a:solidFill>
                </a:rPr>
                <a:t>Un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estímulo</a:t>
              </a:r>
              <a:r>
                <a:rPr lang="en-US" sz="1293" dirty="0" smtClean="0">
                  <a:solidFill>
                    <a:prstClr val="black"/>
                  </a:solidFill>
                </a:rPr>
                <a:t> (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patógenos</a:t>
              </a:r>
              <a:r>
                <a:rPr lang="en-US" sz="1293" dirty="0" smtClean="0">
                  <a:solidFill>
                    <a:prstClr val="black"/>
                  </a:solidFill>
                </a:rPr>
                <a:t>,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lesión</a:t>
              </a:r>
              <a:r>
                <a:rPr lang="en-US" sz="1293" dirty="0" smtClean="0">
                  <a:solidFill>
                    <a:prstClr val="black"/>
                  </a:solidFill>
                </a:rPr>
                <a:t>. …)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activa</a:t>
              </a:r>
              <a:r>
                <a:rPr lang="en-US" sz="1293" dirty="0" smtClean="0">
                  <a:solidFill>
                    <a:prstClr val="black"/>
                  </a:solidFill>
                </a:rPr>
                <a:t> un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complejo</a:t>
              </a:r>
              <a:r>
                <a:rPr lang="en-US" sz="1293" dirty="0" smtClean="0">
                  <a:solidFill>
                    <a:prstClr val="black"/>
                  </a:solidFill>
                </a:rPr>
                <a:t>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protéico</a:t>
              </a:r>
              <a:r>
                <a:rPr lang="en-US" sz="1293" dirty="0" smtClean="0">
                  <a:solidFill>
                    <a:prstClr val="black"/>
                  </a:solidFill>
                </a:rPr>
                <a:t>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denominado</a:t>
              </a:r>
              <a:r>
                <a:rPr lang="en-US" sz="1293" dirty="0" smtClean="0">
                  <a:solidFill>
                    <a:prstClr val="black"/>
                  </a:solidFill>
                </a:rPr>
                <a:t>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inflamasoma</a:t>
              </a:r>
              <a:r>
                <a:rPr lang="en-US" sz="1293" dirty="0">
                  <a:solidFill>
                    <a:prstClr val="black"/>
                  </a:solidFill>
                </a:rPr>
                <a:t>   NLRP3 </a:t>
              </a:r>
            </a:p>
          </p:txBody>
        </p:sp>
        <p:sp>
          <p:nvSpPr>
            <p:cNvPr id="105" name="Oval 131"/>
            <p:cNvSpPr/>
            <p:nvPr/>
          </p:nvSpPr>
          <p:spPr bwMode="auto">
            <a:xfrm>
              <a:off x="-34421" y="2218168"/>
              <a:ext cx="274320" cy="274320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3077" tIns="43200" rIns="83077" bIns="43200" anchor="ctr"/>
            <a:lstStyle/>
            <a:p>
              <a:pPr algn="ctr" eaLnBrk="0" hangingPunct="0">
                <a:defRPr/>
              </a:pPr>
              <a:r>
                <a:rPr lang="en-US" sz="1293" b="1" kern="0" dirty="0">
                  <a:solidFill>
                    <a:srgbClr val="0D0016"/>
                  </a:solidFill>
                </a:rPr>
                <a:t>1</a:t>
              </a:r>
            </a:p>
          </p:txBody>
        </p:sp>
      </p:grpSp>
      <p:sp>
        <p:nvSpPr>
          <p:cNvPr id="106" name="Rectangle 141"/>
          <p:cNvSpPr/>
          <p:nvPr/>
        </p:nvSpPr>
        <p:spPr>
          <a:xfrm>
            <a:off x="6057774" y="1743376"/>
            <a:ext cx="1020216" cy="2912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93" cap="small" dirty="0" err="1" smtClean="0">
                <a:solidFill>
                  <a:srgbClr val="FFFFFF">
                    <a:lumMod val="50000"/>
                  </a:srgbClr>
                </a:solidFill>
              </a:rPr>
              <a:t>Célula</a:t>
            </a:r>
            <a:r>
              <a:rPr lang="en-US" sz="1293" cap="small" dirty="0" smtClean="0">
                <a:solidFill>
                  <a:srgbClr val="FFFFFF">
                    <a:lumMod val="50000"/>
                  </a:srgbClr>
                </a:solidFill>
              </a:rPr>
              <a:t> Diana</a:t>
            </a:r>
            <a:endParaRPr lang="en-US" sz="1293" cap="smal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7" name="Rectangle 145"/>
          <p:cNvSpPr/>
          <p:nvPr/>
        </p:nvSpPr>
        <p:spPr>
          <a:xfrm>
            <a:off x="1581393" y="4824175"/>
            <a:ext cx="1394549" cy="2912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93" cap="small" dirty="0" err="1" smtClean="0">
                <a:solidFill>
                  <a:srgbClr val="FFFFFF">
                    <a:lumMod val="50000"/>
                  </a:srgbClr>
                </a:solidFill>
              </a:rPr>
              <a:t>Célula</a:t>
            </a:r>
            <a:r>
              <a:rPr lang="en-US" sz="1293" cap="small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1293" cap="small" dirty="0" err="1" smtClean="0">
                <a:solidFill>
                  <a:srgbClr val="FFFFFF">
                    <a:lumMod val="50000"/>
                  </a:srgbClr>
                </a:solidFill>
              </a:rPr>
              <a:t>inmunitaria</a:t>
            </a:r>
            <a:endParaRPr lang="en-US" sz="1293" cap="smal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8" name="Oval 147"/>
          <p:cNvSpPr/>
          <p:nvPr/>
        </p:nvSpPr>
        <p:spPr bwMode="auto">
          <a:xfrm rot="18994036">
            <a:off x="5689898" y="3280805"/>
            <a:ext cx="122796" cy="122795"/>
          </a:xfrm>
          <a:prstGeom prst="ellipse">
            <a:avLst/>
          </a:prstGeom>
          <a:solidFill>
            <a:srgbClr val="BD315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38100"/>
          </a:sp3d>
        </p:spPr>
        <p:txBody>
          <a:bodyPr lIns="83077" tIns="43200" rIns="83077" bIns="432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16" dirty="0">
              <a:solidFill>
                <a:prstClr val="black"/>
              </a:solidFill>
            </a:endParaRPr>
          </a:p>
        </p:txBody>
      </p:sp>
      <p:sp>
        <p:nvSpPr>
          <p:cNvPr id="109" name="Freeform 127"/>
          <p:cNvSpPr/>
          <p:nvPr/>
        </p:nvSpPr>
        <p:spPr>
          <a:xfrm flipH="1">
            <a:off x="2859754" y="4158577"/>
            <a:ext cx="363015" cy="83223"/>
          </a:xfrm>
          <a:custGeom>
            <a:avLst/>
            <a:gdLst>
              <a:gd name="connsiteX0" fmla="*/ 1473200 w 1473200"/>
              <a:gd name="connsiteY0" fmla="*/ 0 h 1136650"/>
              <a:gd name="connsiteX1" fmla="*/ 0 w 1473200"/>
              <a:gd name="connsiteY1" fmla="*/ 1136650 h 1136650"/>
              <a:gd name="connsiteX0" fmla="*/ 1473200 w 1473283"/>
              <a:gd name="connsiteY0" fmla="*/ 0 h 1136650"/>
              <a:gd name="connsiteX1" fmla="*/ 0 w 1473283"/>
              <a:gd name="connsiteY1" fmla="*/ 1136650 h 1136650"/>
              <a:gd name="connsiteX0" fmla="*/ 1473200 w 1473272"/>
              <a:gd name="connsiteY0" fmla="*/ 0 h 1136650"/>
              <a:gd name="connsiteX1" fmla="*/ 0 w 1473272"/>
              <a:gd name="connsiteY1" fmla="*/ 1136650 h 1136650"/>
              <a:gd name="connsiteX0" fmla="*/ 892175 w 892320"/>
              <a:gd name="connsiteY0" fmla="*/ 0 h 493713"/>
              <a:gd name="connsiteX1" fmla="*/ 0 w 892320"/>
              <a:gd name="connsiteY1" fmla="*/ 493713 h 493713"/>
              <a:gd name="connsiteX0" fmla="*/ 892175 w 892322"/>
              <a:gd name="connsiteY0" fmla="*/ 0 h 493713"/>
              <a:gd name="connsiteX1" fmla="*/ 0 w 892322"/>
              <a:gd name="connsiteY1" fmla="*/ 493713 h 493713"/>
              <a:gd name="connsiteX0" fmla="*/ 1116013 w 1116118"/>
              <a:gd name="connsiteY0" fmla="*/ 0 h 305812"/>
              <a:gd name="connsiteX1" fmla="*/ 0 w 1116118"/>
              <a:gd name="connsiteY1" fmla="*/ 260350 h 305812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9380 h 269730"/>
              <a:gd name="connsiteX1" fmla="*/ 0 w 1116013"/>
              <a:gd name="connsiteY1" fmla="*/ 269730 h 269730"/>
              <a:gd name="connsiteX0" fmla="*/ 627063 w 627063"/>
              <a:gd name="connsiteY0" fmla="*/ 727 h 2064477"/>
              <a:gd name="connsiteX1" fmla="*/ 0 w 627063"/>
              <a:gd name="connsiteY1" fmla="*/ 2064477 h 2064477"/>
              <a:gd name="connsiteX0" fmla="*/ 663752 w 663752"/>
              <a:gd name="connsiteY0" fmla="*/ 802 h 2064552"/>
              <a:gd name="connsiteX1" fmla="*/ 36689 w 663752"/>
              <a:gd name="connsiteY1" fmla="*/ 2064552 h 2064552"/>
              <a:gd name="connsiteX0" fmla="*/ 610978 w 610978"/>
              <a:gd name="connsiteY0" fmla="*/ 799 h 2070899"/>
              <a:gd name="connsiteX1" fmla="*/ 41065 w 610978"/>
              <a:gd name="connsiteY1" fmla="*/ 2070899 h 2070899"/>
              <a:gd name="connsiteX0" fmla="*/ 592378 w 592378"/>
              <a:gd name="connsiteY0" fmla="*/ 0 h 2070100"/>
              <a:gd name="connsiteX1" fmla="*/ 22465 w 592378"/>
              <a:gd name="connsiteY1" fmla="*/ 2070100 h 2070100"/>
              <a:gd name="connsiteX0" fmla="*/ 623290 w 623290"/>
              <a:gd name="connsiteY0" fmla="*/ 0 h 1873250"/>
              <a:gd name="connsiteX1" fmla="*/ 21627 w 623290"/>
              <a:gd name="connsiteY1" fmla="*/ 1873250 h 1873250"/>
              <a:gd name="connsiteX0" fmla="*/ 617646 w 617646"/>
              <a:gd name="connsiteY0" fmla="*/ 0 h 1873250"/>
              <a:gd name="connsiteX1" fmla="*/ 15983 w 617646"/>
              <a:gd name="connsiteY1" fmla="*/ 1873250 h 1873250"/>
              <a:gd name="connsiteX0" fmla="*/ 555507 w 555507"/>
              <a:gd name="connsiteY0" fmla="*/ 0 h 1898650"/>
              <a:gd name="connsiteX1" fmla="*/ 17344 w 555507"/>
              <a:gd name="connsiteY1" fmla="*/ 1898650 h 1898650"/>
              <a:gd name="connsiteX0" fmla="*/ 1144693 w 1144693"/>
              <a:gd name="connsiteY0" fmla="*/ 142545 h 350552"/>
              <a:gd name="connsiteX1" fmla="*/ 9630 w 1144693"/>
              <a:gd name="connsiteY1" fmla="*/ 98095 h 350552"/>
              <a:gd name="connsiteX0" fmla="*/ 1135063 w 1135063"/>
              <a:gd name="connsiteY0" fmla="*/ 44450 h 341982"/>
              <a:gd name="connsiteX1" fmla="*/ 0 w 1135063"/>
              <a:gd name="connsiteY1" fmla="*/ 0 h 341982"/>
              <a:gd name="connsiteX0" fmla="*/ 1166813 w 1166813"/>
              <a:gd name="connsiteY0" fmla="*/ 412750 h 634988"/>
              <a:gd name="connsiteX1" fmla="*/ 0 w 1166813"/>
              <a:gd name="connsiteY1" fmla="*/ 0 h 634988"/>
              <a:gd name="connsiteX0" fmla="*/ 1166813 w 1166813"/>
              <a:gd name="connsiteY0" fmla="*/ 412750 h 418804"/>
              <a:gd name="connsiteX1" fmla="*/ 0 w 1166813"/>
              <a:gd name="connsiteY1" fmla="*/ 0 h 418804"/>
              <a:gd name="connsiteX0" fmla="*/ 1274763 w 1274763"/>
              <a:gd name="connsiteY0" fmla="*/ 501650 h 506650"/>
              <a:gd name="connsiteX1" fmla="*/ 0 w 1274763"/>
              <a:gd name="connsiteY1" fmla="*/ 0 h 506650"/>
              <a:gd name="connsiteX0" fmla="*/ 677863 w 677863"/>
              <a:gd name="connsiteY0" fmla="*/ 133350 h 150745"/>
              <a:gd name="connsiteX1" fmla="*/ 0 w 677863"/>
              <a:gd name="connsiteY1" fmla="*/ 0 h 150745"/>
              <a:gd name="connsiteX0" fmla="*/ 677863 w 677863"/>
              <a:gd name="connsiteY0" fmla="*/ 133350 h 152130"/>
              <a:gd name="connsiteX1" fmla="*/ 0 w 677863"/>
              <a:gd name="connsiteY1" fmla="*/ 0 h 152130"/>
              <a:gd name="connsiteX0" fmla="*/ 677863 w 677863"/>
              <a:gd name="connsiteY0" fmla="*/ 133350 h 133350"/>
              <a:gd name="connsiteX1" fmla="*/ 0 w 677863"/>
              <a:gd name="connsiteY1" fmla="*/ 0 h 133350"/>
              <a:gd name="connsiteX0" fmla="*/ 769303 w 769303"/>
              <a:gd name="connsiteY0" fmla="*/ 35106 h 136567"/>
              <a:gd name="connsiteX1" fmla="*/ 0 w 769303"/>
              <a:gd name="connsiteY1" fmla="*/ 115116 h 136567"/>
              <a:gd name="connsiteX0" fmla="*/ 754063 w 754063"/>
              <a:gd name="connsiteY0" fmla="*/ 25872 h 266222"/>
              <a:gd name="connsiteX1" fmla="*/ 0 w 754063"/>
              <a:gd name="connsiteY1" fmla="*/ 250662 h 266222"/>
              <a:gd name="connsiteX0" fmla="*/ 754063 w 754063"/>
              <a:gd name="connsiteY0" fmla="*/ 0 h 265023"/>
              <a:gd name="connsiteX1" fmla="*/ 0 w 754063"/>
              <a:gd name="connsiteY1" fmla="*/ 224790 h 265023"/>
              <a:gd name="connsiteX0" fmla="*/ 754063 w 754063"/>
              <a:gd name="connsiteY0" fmla="*/ 0 h 258535"/>
              <a:gd name="connsiteX1" fmla="*/ 0 w 754063"/>
              <a:gd name="connsiteY1" fmla="*/ 224790 h 258535"/>
              <a:gd name="connsiteX0" fmla="*/ 746443 w 746443"/>
              <a:gd name="connsiteY0" fmla="*/ 0 h 304867"/>
              <a:gd name="connsiteX1" fmla="*/ 0 w 746443"/>
              <a:gd name="connsiteY1" fmla="*/ 278130 h 304867"/>
              <a:gd name="connsiteX0" fmla="*/ 746443 w 746443"/>
              <a:gd name="connsiteY0" fmla="*/ 0 h 310047"/>
              <a:gd name="connsiteX1" fmla="*/ 0 w 746443"/>
              <a:gd name="connsiteY1" fmla="*/ 278130 h 310047"/>
              <a:gd name="connsiteX0" fmla="*/ 616903 w 616903"/>
              <a:gd name="connsiteY0" fmla="*/ 80010 h 197234"/>
              <a:gd name="connsiteX1" fmla="*/ 0 w 616903"/>
              <a:gd name="connsiteY1" fmla="*/ 0 h 197234"/>
              <a:gd name="connsiteX0" fmla="*/ 616903 w 616903"/>
              <a:gd name="connsiteY0" fmla="*/ 101120 h 183812"/>
              <a:gd name="connsiteX1" fmla="*/ 0 w 616903"/>
              <a:gd name="connsiteY1" fmla="*/ 21110 h 183812"/>
              <a:gd name="connsiteX0" fmla="*/ 655003 w 655003"/>
              <a:gd name="connsiteY0" fmla="*/ 0 h 125730"/>
              <a:gd name="connsiteX1" fmla="*/ 0 w 655003"/>
              <a:gd name="connsiteY1" fmla="*/ 125730 h 125730"/>
              <a:gd name="connsiteX0" fmla="*/ 655003 w 655003"/>
              <a:gd name="connsiteY0" fmla="*/ 5183 h 130913"/>
              <a:gd name="connsiteX1" fmla="*/ 0 w 655003"/>
              <a:gd name="connsiteY1" fmla="*/ 130913 h 130913"/>
              <a:gd name="connsiteX0" fmla="*/ 632143 w 632143"/>
              <a:gd name="connsiteY0" fmla="*/ 3951 h 144921"/>
              <a:gd name="connsiteX1" fmla="*/ 0 w 632143"/>
              <a:gd name="connsiteY1" fmla="*/ 144921 h 1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2143" h="144921">
                <a:moveTo>
                  <a:pt x="632143" y="3951"/>
                </a:moveTo>
                <a:cubicBezTo>
                  <a:pt x="483023" y="-12771"/>
                  <a:pt x="242147" y="21626"/>
                  <a:pt x="0" y="144921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77" dirty="0">
              <a:solidFill>
                <a:prstClr val="white"/>
              </a:solidFill>
            </a:endParaRPr>
          </a:p>
        </p:txBody>
      </p:sp>
      <p:sp>
        <p:nvSpPr>
          <p:cNvPr id="110" name="Oval 121"/>
          <p:cNvSpPr/>
          <p:nvPr/>
        </p:nvSpPr>
        <p:spPr bwMode="auto">
          <a:xfrm>
            <a:off x="2398370" y="4020682"/>
            <a:ext cx="78924" cy="78924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104"/>
            <a:endParaRPr lang="en-US" sz="2215" dirty="0">
              <a:cs typeface="ＭＳ Ｐゴシック" charset="-128"/>
            </a:endParaRPr>
          </a:p>
        </p:txBody>
      </p:sp>
      <p:sp>
        <p:nvSpPr>
          <p:cNvPr id="111" name="Oval 138"/>
          <p:cNvSpPr/>
          <p:nvPr/>
        </p:nvSpPr>
        <p:spPr bwMode="auto">
          <a:xfrm>
            <a:off x="2407341" y="4187931"/>
            <a:ext cx="78924" cy="78924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104"/>
            <a:endParaRPr lang="en-US" sz="2215" dirty="0">
              <a:cs typeface="ＭＳ Ｐゴシック" charset="-128"/>
            </a:endParaRPr>
          </a:p>
        </p:txBody>
      </p:sp>
      <p:sp>
        <p:nvSpPr>
          <p:cNvPr id="112" name="Oval 139"/>
          <p:cNvSpPr/>
          <p:nvPr/>
        </p:nvSpPr>
        <p:spPr bwMode="auto">
          <a:xfrm>
            <a:off x="2695747" y="4357093"/>
            <a:ext cx="78924" cy="78924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104"/>
            <a:endParaRPr lang="en-US" sz="2215" dirty="0">
              <a:cs typeface="ＭＳ Ｐゴシック" charset="-128"/>
            </a:endParaRPr>
          </a:p>
        </p:txBody>
      </p:sp>
      <p:sp>
        <p:nvSpPr>
          <p:cNvPr id="113" name="Oval 140"/>
          <p:cNvSpPr/>
          <p:nvPr/>
        </p:nvSpPr>
        <p:spPr bwMode="auto">
          <a:xfrm>
            <a:off x="2871933" y="3964594"/>
            <a:ext cx="78924" cy="78924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104"/>
            <a:endParaRPr lang="en-US" sz="2215" dirty="0">
              <a:cs typeface="ＭＳ Ｐゴシック" charset="-128"/>
            </a:endParaRPr>
          </a:p>
        </p:txBody>
      </p:sp>
      <p:sp>
        <p:nvSpPr>
          <p:cNvPr id="114" name="TextBox 107"/>
          <p:cNvSpPr>
            <a:spLocks noChangeArrowheads="1"/>
          </p:cNvSpPr>
          <p:nvPr/>
        </p:nvSpPr>
        <p:spPr bwMode="auto">
          <a:xfrm>
            <a:off x="6920979" y="3466723"/>
            <a:ext cx="2068946" cy="1422589"/>
          </a:xfrm>
          <a:prstGeom prst="roundRect">
            <a:avLst>
              <a:gd name="adj" fmla="val 16667"/>
            </a:avLst>
          </a:prstGeom>
          <a:solidFill>
            <a:srgbClr val="CF2B2F"/>
          </a:solidFill>
          <a:ln>
            <a:noFill/>
          </a:ln>
          <a:extLst/>
        </p:spPr>
        <p:txBody>
          <a:bodyPr wrap="square" lIns="84406">
            <a:spAutoFit/>
          </a:bodyPr>
          <a:lstStyle/>
          <a:p>
            <a:pPr algn="ctr" eaLnBrk="0" hangingPunct="0"/>
            <a:r>
              <a:rPr lang="en-US" sz="1108" b="1" dirty="0" smtClean="0">
                <a:solidFill>
                  <a:schemeClr val="bg1"/>
                </a:solidFill>
              </a:rPr>
              <a:t>LA </a:t>
            </a:r>
            <a:r>
              <a:rPr lang="en-US" sz="1108" b="1" dirty="0" err="1" smtClean="0">
                <a:solidFill>
                  <a:schemeClr val="bg1"/>
                </a:solidFill>
              </a:rPr>
              <a:t>Pirina</a:t>
            </a:r>
            <a:r>
              <a:rPr lang="en-US" sz="1108" b="1" dirty="0" smtClean="0">
                <a:solidFill>
                  <a:schemeClr val="bg1"/>
                </a:solidFill>
              </a:rPr>
              <a:t>, la </a:t>
            </a:r>
            <a:r>
              <a:rPr lang="en-US" sz="1108" b="1" dirty="0" err="1" smtClean="0">
                <a:solidFill>
                  <a:schemeClr val="bg1"/>
                </a:solidFill>
              </a:rPr>
              <a:t>proteina</a:t>
            </a:r>
            <a:r>
              <a:rPr lang="en-US" sz="1108" b="1" dirty="0" smtClean="0">
                <a:solidFill>
                  <a:schemeClr val="bg1"/>
                </a:solidFill>
              </a:rPr>
              <a:t> </a:t>
            </a:r>
            <a:r>
              <a:rPr lang="en-US" sz="1108" b="1" dirty="0" err="1" smtClean="0">
                <a:solidFill>
                  <a:schemeClr val="bg1"/>
                </a:solidFill>
              </a:rPr>
              <a:t>afectada</a:t>
            </a:r>
            <a:r>
              <a:rPr lang="en-US" sz="1108" b="1" dirty="0" smtClean="0">
                <a:solidFill>
                  <a:schemeClr val="bg1"/>
                </a:solidFill>
              </a:rPr>
              <a:t> </a:t>
            </a:r>
            <a:r>
              <a:rPr lang="en-US" sz="1108" b="1" dirty="0" err="1" smtClean="0">
                <a:solidFill>
                  <a:schemeClr val="bg1"/>
                </a:solidFill>
              </a:rPr>
              <a:t>por</a:t>
            </a:r>
            <a:r>
              <a:rPr lang="en-US" sz="1108" b="1" dirty="0" smtClean="0">
                <a:solidFill>
                  <a:schemeClr val="bg1"/>
                </a:solidFill>
              </a:rPr>
              <a:t> la </a:t>
            </a:r>
            <a:r>
              <a:rPr lang="en-US" sz="1108" b="1" dirty="0" err="1" smtClean="0">
                <a:solidFill>
                  <a:schemeClr val="bg1"/>
                </a:solidFill>
              </a:rPr>
              <a:t>mutaciones</a:t>
            </a:r>
            <a:r>
              <a:rPr lang="en-US" sz="1108" b="1" dirty="0" smtClean="0">
                <a:solidFill>
                  <a:schemeClr val="bg1"/>
                </a:solidFill>
              </a:rPr>
              <a:t> en la FMF, </a:t>
            </a:r>
            <a:r>
              <a:rPr lang="en-US" sz="1108" b="1" dirty="0" err="1" smtClean="0">
                <a:solidFill>
                  <a:schemeClr val="bg1"/>
                </a:solidFill>
              </a:rPr>
              <a:t>normalmente</a:t>
            </a:r>
            <a:r>
              <a:rPr lang="en-US" sz="1108" b="1" dirty="0" smtClean="0">
                <a:solidFill>
                  <a:schemeClr val="bg1"/>
                </a:solidFill>
              </a:rPr>
              <a:t> </a:t>
            </a:r>
            <a:r>
              <a:rPr lang="en-US" sz="1108" b="1" dirty="0" err="1" smtClean="0">
                <a:solidFill>
                  <a:schemeClr val="bg1"/>
                </a:solidFill>
              </a:rPr>
              <a:t>tiene</a:t>
            </a:r>
            <a:r>
              <a:rPr lang="en-US" sz="1108" b="1" dirty="0" smtClean="0">
                <a:solidFill>
                  <a:schemeClr val="bg1"/>
                </a:solidFill>
              </a:rPr>
              <a:t> un </a:t>
            </a:r>
            <a:r>
              <a:rPr lang="en-US" sz="1108" b="1" dirty="0" err="1" smtClean="0">
                <a:solidFill>
                  <a:schemeClr val="bg1"/>
                </a:solidFill>
              </a:rPr>
              <a:t>efecto</a:t>
            </a:r>
            <a:r>
              <a:rPr lang="en-US" sz="1108" b="1" dirty="0" smtClean="0">
                <a:solidFill>
                  <a:schemeClr val="bg1"/>
                </a:solidFill>
              </a:rPr>
              <a:t> </a:t>
            </a:r>
            <a:r>
              <a:rPr lang="en-US" sz="1108" b="1" dirty="0" err="1" smtClean="0">
                <a:solidFill>
                  <a:schemeClr val="bg1"/>
                </a:solidFill>
              </a:rPr>
              <a:t>inhibitorio</a:t>
            </a:r>
            <a:r>
              <a:rPr lang="en-US" sz="1108" b="1" dirty="0" smtClean="0">
                <a:solidFill>
                  <a:schemeClr val="bg1"/>
                </a:solidFill>
              </a:rPr>
              <a:t> </a:t>
            </a:r>
            <a:r>
              <a:rPr lang="en-US" sz="1108" b="1" dirty="0" err="1" smtClean="0">
                <a:solidFill>
                  <a:schemeClr val="bg1"/>
                </a:solidFill>
              </a:rPr>
              <a:t>sobre</a:t>
            </a:r>
            <a:r>
              <a:rPr lang="en-US" sz="1108" b="1" dirty="0" smtClean="0">
                <a:solidFill>
                  <a:schemeClr val="bg1"/>
                </a:solidFill>
              </a:rPr>
              <a:t> el </a:t>
            </a:r>
            <a:r>
              <a:rPr lang="en-US" sz="1108" b="1" dirty="0" err="1" smtClean="0">
                <a:solidFill>
                  <a:schemeClr val="bg1"/>
                </a:solidFill>
              </a:rPr>
              <a:t>inflamasoma</a:t>
            </a:r>
            <a:r>
              <a:rPr lang="en-US" sz="1108" b="1" dirty="0" smtClean="0">
                <a:solidFill>
                  <a:schemeClr val="bg1"/>
                </a:solidFill>
              </a:rPr>
              <a:t> </a:t>
            </a:r>
            <a:r>
              <a:rPr lang="en-US" sz="1108" b="1" dirty="0" err="1" smtClean="0">
                <a:solidFill>
                  <a:schemeClr val="bg1"/>
                </a:solidFill>
              </a:rPr>
              <a:t>activado</a:t>
            </a:r>
            <a:r>
              <a:rPr lang="en-US" sz="1108" b="1" dirty="0" smtClean="0">
                <a:solidFill>
                  <a:schemeClr val="bg1"/>
                </a:solidFill>
              </a:rPr>
              <a:t> </a:t>
            </a:r>
            <a:r>
              <a:rPr lang="en-US" sz="1108" b="1" dirty="0" err="1" smtClean="0">
                <a:solidFill>
                  <a:schemeClr val="bg1"/>
                </a:solidFill>
              </a:rPr>
              <a:t>que</a:t>
            </a:r>
            <a:r>
              <a:rPr lang="en-US" sz="1108" b="1" dirty="0" smtClean="0">
                <a:solidFill>
                  <a:schemeClr val="bg1"/>
                </a:solidFill>
              </a:rPr>
              <a:t> </a:t>
            </a:r>
            <a:r>
              <a:rPr lang="en-US" sz="1108" b="1" dirty="0" err="1" smtClean="0">
                <a:solidFill>
                  <a:schemeClr val="bg1"/>
                </a:solidFill>
              </a:rPr>
              <a:t>procesa</a:t>
            </a:r>
            <a:r>
              <a:rPr lang="en-US" sz="1108" b="1" dirty="0" smtClean="0">
                <a:solidFill>
                  <a:schemeClr val="bg1"/>
                </a:solidFill>
              </a:rPr>
              <a:t> la </a:t>
            </a:r>
            <a:r>
              <a:rPr lang="en-US" sz="1108" b="1" dirty="0">
                <a:solidFill>
                  <a:schemeClr val="bg1"/>
                </a:solidFill>
              </a:rPr>
              <a:t/>
            </a:r>
            <a:br>
              <a:rPr lang="en-US" sz="1108" b="1" dirty="0">
                <a:solidFill>
                  <a:schemeClr val="bg1"/>
                </a:solidFill>
              </a:rPr>
            </a:br>
            <a:r>
              <a:rPr lang="en-US" sz="1108" b="1" dirty="0">
                <a:solidFill>
                  <a:schemeClr val="bg1"/>
                </a:solidFill>
              </a:rPr>
              <a:t>IL-1</a:t>
            </a:r>
            <a:r>
              <a:rPr lang="el-GR" sz="1108" b="1" dirty="0">
                <a:solidFill>
                  <a:schemeClr val="bg1"/>
                </a:solidFill>
              </a:rPr>
              <a:t>β</a:t>
            </a:r>
            <a:r>
              <a:rPr lang="en-US" sz="1108" b="1" dirty="0">
                <a:solidFill>
                  <a:schemeClr val="bg1"/>
                </a:solidFill>
              </a:rPr>
              <a:t> </a:t>
            </a:r>
            <a:endParaRPr lang="en-US" sz="1108" b="1" baseline="30000" dirty="0">
              <a:solidFill>
                <a:schemeClr val="bg1"/>
              </a:solidFill>
            </a:endParaRPr>
          </a:p>
        </p:txBody>
      </p:sp>
      <p:sp>
        <p:nvSpPr>
          <p:cNvPr id="116" name="Oval 144"/>
          <p:cNvSpPr/>
          <p:nvPr/>
        </p:nvSpPr>
        <p:spPr>
          <a:xfrm>
            <a:off x="2742727" y="1881058"/>
            <a:ext cx="3871389" cy="3871389"/>
          </a:xfrm>
          <a:prstGeom prst="ellipse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77" dirty="0">
              <a:solidFill>
                <a:prstClr val="white"/>
              </a:solidFill>
            </a:endParaRPr>
          </a:p>
        </p:txBody>
      </p:sp>
      <p:sp>
        <p:nvSpPr>
          <p:cNvPr id="117" name="Oval 778"/>
          <p:cNvSpPr/>
          <p:nvPr/>
        </p:nvSpPr>
        <p:spPr>
          <a:xfrm>
            <a:off x="5352647" y="3890595"/>
            <a:ext cx="1261468" cy="1786414"/>
          </a:xfrm>
          <a:custGeom>
            <a:avLst/>
            <a:gdLst/>
            <a:ahLst/>
            <a:cxnLst/>
            <a:rect l="l" t="t" r="r" b="b"/>
            <a:pathLst>
              <a:path w="2196681" h="3110807">
                <a:moveTo>
                  <a:pt x="2196681" y="0"/>
                </a:moveTo>
                <a:cubicBezTo>
                  <a:pt x="2176835" y="1427537"/>
                  <a:pt x="1268693" y="2640226"/>
                  <a:pt x="0" y="3110807"/>
                </a:cubicBezTo>
                <a:cubicBezTo>
                  <a:pt x="19846" y="1683270"/>
                  <a:pt x="927988" y="470581"/>
                  <a:pt x="2196681" y="0"/>
                </a:cubicBezTo>
                <a:close/>
              </a:path>
            </a:pathLst>
          </a:custGeom>
          <a:solidFill>
            <a:srgbClr val="C3D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77" dirty="0">
              <a:solidFill>
                <a:prstClr val="white"/>
              </a:solidFill>
            </a:endParaRPr>
          </a:p>
        </p:txBody>
      </p:sp>
      <p:cxnSp>
        <p:nvCxnSpPr>
          <p:cNvPr id="118" name="Straight Connector 149"/>
          <p:cNvCxnSpPr/>
          <p:nvPr/>
        </p:nvCxnSpPr>
        <p:spPr bwMode="auto">
          <a:xfrm rot="16004847" flipV="1">
            <a:off x="5526055" y="4040427"/>
            <a:ext cx="263597" cy="261"/>
          </a:xfrm>
          <a:prstGeom prst="lin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sp>
        <p:nvSpPr>
          <p:cNvPr id="119" name="Oval 150"/>
          <p:cNvSpPr/>
          <p:nvPr/>
        </p:nvSpPr>
        <p:spPr bwMode="auto">
          <a:xfrm rot="19189189">
            <a:off x="5180538" y="4238486"/>
            <a:ext cx="95669" cy="294183"/>
          </a:xfrm>
          <a:prstGeom prst="ellipse">
            <a:avLst/>
          </a:prstGeom>
          <a:solidFill>
            <a:srgbClr val="CB94E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3077" tIns="43200" rIns="83077" bIns="432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6" dirty="0">
              <a:solidFill>
                <a:prstClr val="black"/>
              </a:solidFill>
            </a:endParaRPr>
          </a:p>
        </p:txBody>
      </p:sp>
      <p:sp>
        <p:nvSpPr>
          <p:cNvPr id="120" name="Rectangle 558"/>
          <p:cNvSpPr>
            <a:spLocks noChangeArrowheads="1"/>
          </p:cNvSpPr>
          <p:nvPr/>
        </p:nvSpPr>
        <p:spPr bwMode="auto">
          <a:xfrm>
            <a:off x="4897352" y="4515181"/>
            <a:ext cx="893193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8" b="1" dirty="0">
                <a:solidFill>
                  <a:srgbClr val="693C84"/>
                </a:solidFill>
              </a:rPr>
              <a:t>Caspase-1</a:t>
            </a:r>
          </a:p>
        </p:txBody>
      </p:sp>
      <p:sp>
        <p:nvSpPr>
          <p:cNvPr id="121" name="Rectangle 152"/>
          <p:cNvSpPr/>
          <p:nvPr/>
        </p:nvSpPr>
        <p:spPr>
          <a:xfrm>
            <a:off x="6012160" y="4725144"/>
            <a:ext cx="690767" cy="2912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93" cap="small" dirty="0" err="1" smtClean="0">
                <a:solidFill>
                  <a:srgbClr val="FFFFFF">
                    <a:lumMod val="50000"/>
                  </a:srgbClr>
                </a:solidFill>
              </a:rPr>
              <a:t>Núcleo</a:t>
            </a:r>
            <a:r>
              <a:rPr lang="en-US" sz="1293" cap="small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endParaRPr lang="en-US" sz="1293" cap="smal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2" name="Rectangle 153"/>
          <p:cNvSpPr>
            <a:spLocks noChangeArrowheads="1"/>
          </p:cNvSpPr>
          <p:nvPr/>
        </p:nvSpPr>
        <p:spPr bwMode="auto">
          <a:xfrm>
            <a:off x="5334443" y="3584356"/>
            <a:ext cx="640616" cy="18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1" tIns="8441" rIns="8441" bIns="844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8" b="1" dirty="0">
                <a:solidFill>
                  <a:srgbClr val="E60877"/>
                </a:solidFill>
              </a:rPr>
              <a:t>Pro-IL-1</a:t>
            </a:r>
            <a:r>
              <a:rPr lang="el-GR" sz="1108" b="1" dirty="0">
                <a:solidFill>
                  <a:srgbClr val="E60877"/>
                </a:solidFill>
              </a:rPr>
              <a:t>β</a:t>
            </a:r>
            <a:endParaRPr lang="en-US" sz="1108" b="1" dirty="0">
              <a:solidFill>
                <a:srgbClr val="E60877"/>
              </a:solidFill>
            </a:endParaRPr>
          </a:p>
        </p:txBody>
      </p:sp>
      <p:sp>
        <p:nvSpPr>
          <p:cNvPr id="123" name="Rectangle 154"/>
          <p:cNvSpPr>
            <a:spLocks noChangeArrowheads="1"/>
          </p:cNvSpPr>
          <p:nvPr/>
        </p:nvSpPr>
        <p:spPr bwMode="auto">
          <a:xfrm>
            <a:off x="4940237" y="3373377"/>
            <a:ext cx="356883" cy="18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1" tIns="8441" rIns="8441" bIns="844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8" b="1" dirty="0">
                <a:solidFill>
                  <a:srgbClr val="E60877"/>
                </a:solidFill>
              </a:rPr>
              <a:t>IL-1</a:t>
            </a:r>
            <a:r>
              <a:rPr lang="el-GR" sz="1108" b="1" dirty="0">
                <a:solidFill>
                  <a:srgbClr val="E60877"/>
                </a:solidFill>
              </a:rPr>
              <a:t>β</a:t>
            </a:r>
            <a:endParaRPr lang="en-US" sz="1108" b="1" dirty="0">
              <a:solidFill>
                <a:srgbClr val="E60877"/>
              </a:solidFill>
            </a:endParaRPr>
          </a:p>
        </p:txBody>
      </p:sp>
      <p:sp>
        <p:nvSpPr>
          <p:cNvPr id="124" name="Rectangle 155"/>
          <p:cNvSpPr/>
          <p:nvPr/>
        </p:nvSpPr>
        <p:spPr>
          <a:xfrm>
            <a:off x="2482204" y="3095809"/>
            <a:ext cx="184731" cy="2912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93" cap="smal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5" name="TextBox 156"/>
          <p:cNvSpPr txBox="1"/>
          <p:nvPr/>
        </p:nvSpPr>
        <p:spPr>
          <a:xfrm>
            <a:off x="5606220" y="2312517"/>
            <a:ext cx="17111" cy="16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1" tIns="8441" rIns="8441" bIns="8441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400"/>
            </a:lvl1pPr>
          </a:lstStyle>
          <a:p>
            <a:endParaRPr lang="en-GB" sz="970" dirty="0">
              <a:solidFill>
                <a:prstClr val="black"/>
              </a:solidFill>
            </a:endParaRPr>
          </a:p>
        </p:txBody>
      </p:sp>
      <p:grpSp>
        <p:nvGrpSpPr>
          <p:cNvPr id="126" name="Group 7"/>
          <p:cNvGrpSpPr/>
          <p:nvPr/>
        </p:nvGrpSpPr>
        <p:grpSpPr>
          <a:xfrm>
            <a:off x="2590927" y="2835592"/>
            <a:ext cx="4100562" cy="301931"/>
            <a:chOff x="1340415" y="10381871"/>
            <a:chExt cx="7140595" cy="525773"/>
          </a:xfrm>
        </p:grpSpPr>
        <p:grpSp>
          <p:nvGrpSpPr>
            <p:cNvPr id="127" name="Group 2"/>
            <p:cNvGrpSpPr/>
            <p:nvPr/>
          </p:nvGrpSpPr>
          <p:grpSpPr>
            <a:xfrm>
              <a:off x="2363565" y="10381871"/>
              <a:ext cx="319602" cy="525773"/>
              <a:chOff x="2483738" y="9937121"/>
              <a:chExt cx="711200" cy="1169987"/>
            </a:xfrm>
          </p:grpSpPr>
          <p:pic>
            <p:nvPicPr>
              <p:cNvPr id="18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8" name="Group 700"/>
            <p:cNvGrpSpPr/>
            <p:nvPr/>
          </p:nvGrpSpPr>
          <p:grpSpPr>
            <a:xfrm>
              <a:off x="2704615" y="10381871"/>
              <a:ext cx="319602" cy="525773"/>
              <a:chOff x="2483738" y="9937121"/>
              <a:chExt cx="711200" cy="1169987"/>
            </a:xfrm>
          </p:grpSpPr>
          <p:pic>
            <p:nvPicPr>
              <p:cNvPr id="18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9" name="Group 703"/>
            <p:cNvGrpSpPr/>
            <p:nvPr/>
          </p:nvGrpSpPr>
          <p:grpSpPr>
            <a:xfrm>
              <a:off x="3045665" y="10381871"/>
              <a:ext cx="319602" cy="525773"/>
              <a:chOff x="2483738" y="9937121"/>
              <a:chExt cx="711200" cy="1169987"/>
            </a:xfrm>
          </p:grpSpPr>
          <p:pic>
            <p:nvPicPr>
              <p:cNvPr id="18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0" name="Group 707"/>
            <p:cNvGrpSpPr/>
            <p:nvPr/>
          </p:nvGrpSpPr>
          <p:grpSpPr>
            <a:xfrm>
              <a:off x="3386715" y="10381871"/>
              <a:ext cx="319602" cy="525773"/>
              <a:chOff x="2483738" y="9937121"/>
              <a:chExt cx="711200" cy="1169987"/>
            </a:xfrm>
          </p:grpSpPr>
          <p:pic>
            <p:nvPicPr>
              <p:cNvPr id="17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0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1" name="Group 708"/>
            <p:cNvGrpSpPr/>
            <p:nvPr/>
          </p:nvGrpSpPr>
          <p:grpSpPr>
            <a:xfrm>
              <a:off x="3727765" y="10381871"/>
              <a:ext cx="319602" cy="525773"/>
              <a:chOff x="2483738" y="9937121"/>
              <a:chExt cx="711200" cy="1169987"/>
            </a:xfrm>
          </p:grpSpPr>
          <p:pic>
            <p:nvPicPr>
              <p:cNvPr id="17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8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2" name="Group 709"/>
            <p:cNvGrpSpPr/>
            <p:nvPr/>
          </p:nvGrpSpPr>
          <p:grpSpPr>
            <a:xfrm>
              <a:off x="4068815" y="10381871"/>
              <a:ext cx="319602" cy="525773"/>
              <a:chOff x="2483738" y="9937121"/>
              <a:chExt cx="711200" cy="1169987"/>
            </a:xfrm>
          </p:grpSpPr>
          <p:pic>
            <p:nvPicPr>
              <p:cNvPr id="17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3" name="Group 717"/>
            <p:cNvGrpSpPr/>
            <p:nvPr/>
          </p:nvGrpSpPr>
          <p:grpSpPr>
            <a:xfrm>
              <a:off x="4409865" y="10381871"/>
              <a:ext cx="319602" cy="525773"/>
              <a:chOff x="2483738" y="9937121"/>
              <a:chExt cx="711200" cy="1169987"/>
            </a:xfrm>
          </p:grpSpPr>
          <p:pic>
            <p:nvPicPr>
              <p:cNvPr id="17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4" name="Group 718"/>
            <p:cNvGrpSpPr/>
            <p:nvPr/>
          </p:nvGrpSpPr>
          <p:grpSpPr>
            <a:xfrm>
              <a:off x="4750915" y="10381871"/>
              <a:ext cx="319602" cy="525773"/>
              <a:chOff x="2483738" y="9937121"/>
              <a:chExt cx="711200" cy="1169987"/>
            </a:xfrm>
          </p:grpSpPr>
          <p:pic>
            <p:nvPicPr>
              <p:cNvPr id="17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5" name="Group 719"/>
            <p:cNvGrpSpPr/>
            <p:nvPr/>
          </p:nvGrpSpPr>
          <p:grpSpPr>
            <a:xfrm>
              <a:off x="5091965" y="10381871"/>
              <a:ext cx="319602" cy="525773"/>
              <a:chOff x="2483738" y="9937121"/>
              <a:chExt cx="711200" cy="1169987"/>
            </a:xfrm>
          </p:grpSpPr>
          <p:pic>
            <p:nvPicPr>
              <p:cNvPr id="16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0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6" name="Group 727"/>
            <p:cNvGrpSpPr/>
            <p:nvPr/>
          </p:nvGrpSpPr>
          <p:grpSpPr>
            <a:xfrm>
              <a:off x="5433015" y="10381871"/>
              <a:ext cx="319602" cy="525773"/>
              <a:chOff x="2483738" y="9937121"/>
              <a:chExt cx="711200" cy="1169987"/>
            </a:xfrm>
          </p:grpSpPr>
          <p:pic>
            <p:nvPicPr>
              <p:cNvPr id="16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8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7" name="Group 728"/>
            <p:cNvGrpSpPr/>
            <p:nvPr/>
          </p:nvGrpSpPr>
          <p:grpSpPr>
            <a:xfrm>
              <a:off x="5774065" y="10381871"/>
              <a:ext cx="319602" cy="525773"/>
              <a:chOff x="2483738" y="9937121"/>
              <a:chExt cx="711200" cy="1169987"/>
            </a:xfrm>
          </p:grpSpPr>
          <p:pic>
            <p:nvPicPr>
              <p:cNvPr id="16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8" name="Group 729"/>
            <p:cNvGrpSpPr/>
            <p:nvPr/>
          </p:nvGrpSpPr>
          <p:grpSpPr>
            <a:xfrm>
              <a:off x="6115115" y="10381871"/>
              <a:ext cx="319602" cy="525773"/>
              <a:chOff x="2483738" y="9937121"/>
              <a:chExt cx="711200" cy="1169987"/>
            </a:xfrm>
          </p:grpSpPr>
          <p:pic>
            <p:nvPicPr>
              <p:cNvPr id="16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9" name="Group 737"/>
            <p:cNvGrpSpPr/>
            <p:nvPr/>
          </p:nvGrpSpPr>
          <p:grpSpPr>
            <a:xfrm>
              <a:off x="6456165" y="10381871"/>
              <a:ext cx="319602" cy="525773"/>
              <a:chOff x="2483738" y="9937121"/>
              <a:chExt cx="711200" cy="1169987"/>
            </a:xfrm>
          </p:grpSpPr>
          <p:pic>
            <p:nvPicPr>
              <p:cNvPr id="16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0" name="Group 738"/>
            <p:cNvGrpSpPr/>
            <p:nvPr/>
          </p:nvGrpSpPr>
          <p:grpSpPr>
            <a:xfrm>
              <a:off x="6797215" y="10381871"/>
              <a:ext cx="319602" cy="525773"/>
              <a:chOff x="2483738" y="9937121"/>
              <a:chExt cx="711200" cy="1169987"/>
            </a:xfrm>
          </p:grpSpPr>
          <p:pic>
            <p:nvPicPr>
              <p:cNvPr id="15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0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1" name="Group 747"/>
            <p:cNvGrpSpPr/>
            <p:nvPr/>
          </p:nvGrpSpPr>
          <p:grpSpPr>
            <a:xfrm>
              <a:off x="7479315" y="10381871"/>
              <a:ext cx="319602" cy="525773"/>
              <a:chOff x="2483738" y="9937121"/>
              <a:chExt cx="711200" cy="1169987"/>
            </a:xfrm>
          </p:grpSpPr>
          <p:pic>
            <p:nvPicPr>
              <p:cNvPr id="15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8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2" name="Group 748"/>
            <p:cNvGrpSpPr/>
            <p:nvPr/>
          </p:nvGrpSpPr>
          <p:grpSpPr>
            <a:xfrm>
              <a:off x="7820365" y="10381871"/>
              <a:ext cx="319602" cy="525773"/>
              <a:chOff x="2483738" y="9937121"/>
              <a:chExt cx="711200" cy="1169987"/>
            </a:xfrm>
          </p:grpSpPr>
          <p:pic>
            <p:nvPicPr>
              <p:cNvPr id="15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3" name="Group 749"/>
            <p:cNvGrpSpPr/>
            <p:nvPr/>
          </p:nvGrpSpPr>
          <p:grpSpPr>
            <a:xfrm>
              <a:off x="8161408" y="10381871"/>
              <a:ext cx="319602" cy="525773"/>
              <a:chOff x="2483738" y="9937121"/>
              <a:chExt cx="711200" cy="1169987"/>
            </a:xfrm>
          </p:grpSpPr>
          <p:pic>
            <p:nvPicPr>
              <p:cNvPr id="15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4" name="Group 757"/>
            <p:cNvGrpSpPr/>
            <p:nvPr/>
          </p:nvGrpSpPr>
          <p:grpSpPr>
            <a:xfrm>
              <a:off x="1340415" y="10381871"/>
              <a:ext cx="319602" cy="525773"/>
              <a:chOff x="2483738" y="9937121"/>
              <a:chExt cx="711200" cy="1169987"/>
            </a:xfrm>
          </p:grpSpPr>
          <p:pic>
            <p:nvPicPr>
              <p:cNvPr id="15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5" name="Group 758"/>
            <p:cNvGrpSpPr/>
            <p:nvPr/>
          </p:nvGrpSpPr>
          <p:grpSpPr>
            <a:xfrm>
              <a:off x="1681465" y="10381871"/>
              <a:ext cx="319602" cy="525773"/>
              <a:chOff x="2483738" y="9937121"/>
              <a:chExt cx="711200" cy="1169987"/>
            </a:xfrm>
          </p:grpSpPr>
          <p:pic>
            <p:nvPicPr>
              <p:cNvPr id="14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0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6" name="Group 759"/>
            <p:cNvGrpSpPr/>
            <p:nvPr/>
          </p:nvGrpSpPr>
          <p:grpSpPr>
            <a:xfrm>
              <a:off x="2022515" y="10381871"/>
              <a:ext cx="319602" cy="525773"/>
              <a:chOff x="2483738" y="9937121"/>
              <a:chExt cx="711200" cy="1169987"/>
            </a:xfrm>
          </p:grpSpPr>
          <p:pic>
            <p:nvPicPr>
              <p:cNvPr id="14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3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8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688" y="9937121"/>
                <a:ext cx="349250" cy="1169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87" name="Group 19"/>
          <p:cNvGrpSpPr/>
          <p:nvPr/>
        </p:nvGrpSpPr>
        <p:grpSpPr>
          <a:xfrm>
            <a:off x="5834527" y="2494449"/>
            <a:ext cx="345953" cy="841325"/>
            <a:chOff x="-2122487" y="8128946"/>
            <a:chExt cx="2039937" cy="4960937"/>
          </a:xfrm>
        </p:grpSpPr>
        <p:sp>
          <p:nvSpPr>
            <p:cNvPr id="188" name="Freeform 8"/>
            <p:cNvSpPr>
              <a:spLocks/>
            </p:cNvSpPr>
            <p:nvPr/>
          </p:nvSpPr>
          <p:spPr bwMode="auto">
            <a:xfrm>
              <a:off x="-2122487" y="8128946"/>
              <a:ext cx="858837" cy="4960937"/>
            </a:xfrm>
            <a:custGeom>
              <a:avLst/>
              <a:gdLst>
                <a:gd name="T0" fmla="*/ 183 w 229"/>
                <a:gd name="T1" fmla="*/ 1323 h 1323"/>
                <a:gd name="T2" fmla="*/ 137 w 229"/>
                <a:gd name="T3" fmla="*/ 1277 h 1323"/>
                <a:gd name="T4" fmla="*/ 137 w 229"/>
                <a:gd name="T5" fmla="*/ 388 h 1323"/>
                <a:gd name="T6" fmla="*/ 0 w 229"/>
                <a:gd name="T7" fmla="*/ 172 h 1323"/>
                <a:gd name="T8" fmla="*/ 52 w 229"/>
                <a:gd name="T9" fmla="*/ 23 h 1323"/>
                <a:gd name="T10" fmla="*/ 117 w 229"/>
                <a:gd name="T11" fmla="*/ 16 h 1323"/>
                <a:gd name="T12" fmla="*/ 124 w 229"/>
                <a:gd name="T13" fmla="*/ 81 h 1323"/>
                <a:gd name="T14" fmla="*/ 92 w 229"/>
                <a:gd name="T15" fmla="*/ 172 h 1323"/>
                <a:gd name="T16" fmla="*/ 196 w 229"/>
                <a:gd name="T17" fmla="*/ 312 h 1323"/>
                <a:gd name="T18" fmla="*/ 229 w 229"/>
                <a:gd name="T19" fmla="*/ 356 h 1323"/>
                <a:gd name="T20" fmla="*/ 229 w 229"/>
                <a:gd name="T21" fmla="*/ 1277 h 1323"/>
                <a:gd name="T22" fmla="*/ 183 w 229"/>
                <a:gd name="T23" fmla="*/ 132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1323">
                  <a:moveTo>
                    <a:pt x="183" y="1323"/>
                  </a:moveTo>
                  <a:cubicBezTo>
                    <a:pt x="158" y="1323"/>
                    <a:pt x="137" y="1302"/>
                    <a:pt x="137" y="1277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55" y="349"/>
                    <a:pt x="0" y="265"/>
                    <a:pt x="0" y="172"/>
                  </a:cubicBezTo>
                  <a:cubicBezTo>
                    <a:pt x="0" y="118"/>
                    <a:pt x="18" y="65"/>
                    <a:pt x="52" y="23"/>
                  </a:cubicBezTo>
                  <a:cubicBezTo>
                    <a:pt x="68" y="3"/>
                    <a:pt x="97" y="0"/>
                    <a:pt x="117" y="16"/>
                  </a:cubicBezTo>
                  <a:cubicBezTo>
                    <a:pt x="137" y="32"/>
                    <a:pt x="140" y="61"/>
                    <a:pt x="124" y="81"/>
                  </a:cubicBezTo>
                  <a:cubicBezTo>
                    <a:pt x="103" y="107"/>
                    <a:pt x="92" y="138"/>
                    <a:pt x="92" y="172"/>
                  </a:cubicBezTo>
                  <a:cubicBezTo>
                    <a:pt x="92" y="236"/>
                    <a:pt x="135" y="294"/>
                    <a:pt x="196" y="312"/>
                  </a:cubicBezTo>
                  <a:cubicBezTo>
                    <a:pt x="216" y="317"/>
                    <a:pt x="229" y="335"/>
                    <a:pt x="229" y="356"/>
                  </a:cubicBezTo>
                  <a:cubicBezTo>
                    <a:pt x="229" y="1277"/>
                    <a:pt x="229" y="1277"/>
                    <a:pt x="229" y="1277"/>
                  </a:cubicBezTo>
                  <a:cubicBezTo>
                    <a:pt x="229" y="1302"/>
                    <a:pt x="209" y="1323"/>
                    <a:pt x="183" y="1323"/>
                  </a:cubicBezTo>
                  <a:close/>
                </a:path>
              </a:pathLst>
            </a:custGeom>
            <a:solidFill>
              <a:srgbClr val="BD3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477"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9"/>
            <p:cNvSpPr>
              <a:spLocks/>
            </p:cNvSpPr>
            <p:nvPr/>
          </p:nvSpPr>
          <p:spPr bwMode="auto">
            <a:xfrm>
              <a:off x="-941387" y="8128946"/>
              <a:ext cx="858837" cy="4960937"/>
            </a:xfrm>
            <a:custGeom>
              <a:avLst/>
              <a:gdLst>
                <a:gd name="T0" fmla="*/ 46 w 229"/>
                <a:gd name="T1" fmla="*/ 1323 h 1323"/>
                <a:gd name="T2" fmla="*/ 92 w 229"/>
                <a:gd name="T3" fmla="*/ 1277 h 1323"/>
                <a:gd name="T4" fmla="*/ 92 w 229"/>
                <a:gd name="T5" fmla="*/ 388 h 1323"/>
                <a:gd name="T6" fmla="*/ 229 w 229"/>
                <a:gd name="T7" fmla="*/ 172 h 1323"/>
                <a:gd name="T8" fmla="*/ 176 w 229"/>
                <a:gd name="T9" fmla="*/ 23 h 1323"/>
                <a:gd name="T10" fmla="*/ 112 w 229"/>
                <a:gd name="T11" fmla="*/ 16 h 1323"/>
                <a:gd name="T12" fmla="*/ 105 w 229"/>
                <a:gd name="T13" fmla="*/ 81 h 1323"/>
                <a:gd name="T14" fmla="*/ 137 w 229"/>
                <a:gd name="T15" fmla="*/ 172 h 1323"/>
                <a:gd name="T16" fmla="*/ 33 w 229"/>
                <a:gd name="T17" fmla="*/ 312 h 1323"/>
                <a:gd name="T18" fmla="*/ 0 w 229"/>
                <a:gd name="T19" fmla="*/ 356 h 1323"/>
                <a:gd name="T20" fmla="*/ 0 w 229"/>
                <a:gd name="T21" fmla="*/ 1277 h 1323"/>
                <a:gd name="T22" fmla="*/ 46 w 229"/>
                <a:gd name="T23" fmla="*/ 132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1323">
                  <a:moveTo>
                    <a:pt x="46" y="1323"/>
                  </a:moveTo>
                  <a:cubicBezTo>
                    <a:pt x="71" y="1323"/>
                    <a:pt x="92" y="1302"/>
                    <a:pt x="92" y="1277"/>
                  </a:cubicBezTo>
                  <a:cubicBezTo>
                    <a:pt x="92" y="388"/>
                    <a:pt x="92" y="388"/>
                    <a:pt x="92" y="388"/>
                  </a:cubicBezTo>
                  <a:cubicBezTo>
                    <a:pt x="174" y="349"/>
                    <a:pt x="229" y="265"/>
                    <a:pt x="229" y="172"/>
                  </a:cubicBezTo>
                  <a:cubicBezTo>
                    <a:pt x="229" y="118"/>
                    <a:pt x="211" y="65"/>
                    <a:pt x="176" y="23"/>
                  </a:cubicBezTo>
                  <a:cubicBezTo>
                    <a:pt x="160" y="3"/>
                    <a:pt x="131" y="0"/>
                    <a:pt x="112" y="16"/>
                  </a:cubicBezTo>
                  <a:cubicBezTo>
                    <a:pt x="92" y="32"/>
                    <a:pt x="89" y="61"/>
                    <a:pt x="105" y="81"/>
                  </a:cubicBezTo>
                  <a:cubicBezTo>
                    <a:pt x="126" y="107"/>
                    <a:pt x="137" y="138"/>
                    <a:pt x="137" y="172"/>
                  </a:cubicBezTo>
                  <a:cubicBezTo>
                    <a:pt x="137" y="236"/>
                    <a:pt x="94" y="294"/>
                    <a:pt x="33" y="312"/>
                  </a:cubicBezTo>
                  <a:cubicBezTo>
                    <a:pt x="13" y="317"/>
                    <a:pt x="0" y="335"/>
                    <a:pt x="0" y="356"/>
                  </a:cubicBezTo>
                  <a:cubicBezTo>
                    <a:pt x="0" y="1277"/>
                    <a:pt x="0" y="1277"/>
                    <a:pt x="0" y="1277"/>
                  </a:cubicBezTo>
                  <a:cubicBezTo>
                    <a:pt x="0" y="1302"/>
                    <a:pt x="20" y="1323"/>
                    <a:pt x="46" y="1323"/>
                  </a:cubicBezTo>
                  <a:close/>
                </a:path>
              </a:pathLst>
            </a:custGeom>
            <a:solidFill>
              <a:srgbClr val="DA7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477" dirty="0">
                <a:solidFill>
                  <a:prstClr val="black"/>
                </a:solidFill>
              </a:endParaRPr>
            </a:p>
          </p:txBody>
        </p:sp>
      </p:grpSp>
      <p:sp>
        <p:nvSpPr>
          <p:cNvPr id="190" name="Freeform 221"/>
          <p:cNvSpPr/>
          <p:nvPr/>
        </p:nvSpPr>
        <p:spPr>
          <a:xfrm flipH="1">
            <a:off x="4758659" y="4415877"/>
            <a:ext cx="389270" cy="76577"/>
          </a:xfrm>
          <a:custGeom>
            <a:avLst/>
            <a:gdLst>
              <a:gd name="connsiteX0" fmla="*/ 1473200 w 1473200"/>
              <a:gd name="connsiteY0" fmla="*/ 0 h 1136650"/>
              <a:gd name="connsiteX1" fmla="*/ 0 w 1473200"/>
              <a:gd name="connsiteY1" fmla="*/ 1136650 h 1136650"/>
              <a:gd name="connsiteX0" fmla="*/ 1473200 w 1473283"/>
              <a:gd name="connsiteY0" fmla="*/ 0 h 1136650"/>
              <a:gd name="connsiteX1" fmla="*/ 0 w 1473283"/>
              <a:gd name="connsiteY1" fmla="*/ 1136650 h 1136650"/>
              <a:gd name="connsiteX0" fmla="*/ 1473200 w 1473272"/>
              <a:gd name="connsiteY0" fmla="*/ 0 h 1136650"/>
              <a:gd name="connsiteX1" fmla="*/ 0 w 1473272"/>
              <a:gd name="connsiteY1" fmla="*/ 1136650 h 1136650"/>
              <a:gd name="connsiteX0" fmla="*/ 892175 w 892320"/>
              <a:gd name="connsiteY0" fmla="*/ 0 h 493713"/>
              <a:gd name="connsiteX1" fmla="*/ 0 w 892320"/>
              <a:gd name="connsiteY1" fmla="*/ 493713 h 493713"/>
              <a:gd name="connsiteX0" fmla="*/ 892175 w 892322"/>
              <a:gd name="connsiteY0" fmla="*/ 0 h 493713"/>
              <a:gd name="connsiteX1" fmla="*/ 0 w 892322"/>
              <a:gd name="connsiteY1" fmla="*/ 493713 h 493713"/>
              <a:gd name="connsiteX0" fmla="*/ 1116013 w 1116118"/>
              <a:gd name="connsiteY0" fmla="*/ 0 h 305812"/>
              <a:gd name="connsiteX1" fmla="*/ 0 w 1116118"/>
              <a:gd name="connsiteY1" fmla="*/ 260350 h 305812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9380 h 269730"/>
              <a:gd name="connsiteX1" fmla="*/ 0 w 1116013"/>
              <a:gd name="connsiteY1" fmla="*/ 269730 h 269730"/>
              <a:gd name="connsiteX0" fmla="*/ 627063 w 627063"/>
              <a:gd name="connsiteY0" fmla="*/ 727 h 2064477"/>
              <a:gd name="connsiteX1" fmla="*/ 0 w 627063"/>
              <a:gd name="connsiteY1" fmla="*/ 2064477 h 2064477"/>
              <a:gd name="connsiteX0" fmla="*/ 663752 w 663752"/>
              <a:gd name="connsiteY0" fmla="*/ 802 h 2064552"/>
              <a:gd name="connsiteX1" fmla="*/ 36689 w 663752"/>
              <a:gd name="connsiteY1" fmla="*/ 2064552 h 2064552"/>
              <a:gd name="connsiteX0" fmla="*/ 610978 w 610978"/>
              <a:gd name="connsiteY0" fmla="*/ 799 h 2070899"/>
              <a:gd name="connsiteX1" fmla="*/ 41065 w 610978"/>
              <a:gd name="connsiteY1" fmla="*/ 2070899 h 2070899"/>
              <a:gd name="connsiteX0" fmla="*/ 592378 w 592378"/>
              <a:gd name="connsiteY0" fmla="*/ 0 h 2070100"/>
              <a:gd name="connsiteX1" fmla="*/ 22465 w 592378"/>
              <a:gd name="connsiteY1" fmla="*/ 2070100 h 2070100"/>
              <a:gd name="connsiteX0" fmla="*/ 623290 w 623290"/>
              <a:gd name="connsiteY0" fmla="*/ 0 h 1873250"/>
              <a:gd name="connsiteX1" fmla="*/ 21627 w 623290"/>
              <a:gd name="connsiteY1" fmla="*/ 1873250 h 1873250"/>
              <a:gd name="connsiteX0" fmla="*/ 617646 w 617646"/>
              <a:gd name="connsiteY0" fmla="*/ 0 h 1873250"/>
              <a:gd name="connsiteX1" fmla="*/ 15983 w 617646"/>
              <a:gd name="connsiteY1" fmla="*/ 1873250 h 1873250"/>
              <a:gd name="connsiteX0" fmla="*/ 555507 w 555507"/>
              <a:gd name="connsiteY0" fmla="*/ 0 h 1898650"/>
              <a:gd name="connsiteX1" fmla="*/ 17344 w 555507"/>
              <a:gd name="connsiteY1" fmla="*/ 1898650 h 1898650"/>
              <a:gd name="connsiteX0" fmla="*/ 1144693 w 1144693"/>
              <a:gd name="connsiteY0" fmla="*/ 142545 h 350552"/>
              <a:gd name="connsiteX1" fmla="*/ 9630 w 1144693"/>
              <a:gd name="connsiteY1" fmla="*/ 98095 h 350552"/>
              <a:gd name="connsiteX0" fmla="*/ 1135063 w 1135063"/>
              <a:gd name="connsiteY0" fmla="*/ 44450 h 341982"/>
              <a:gd name="connsiteX1" fmla="*/ 0 w 1135063"/>
              <a:gd name="connsiteY1" fmla="*/ 0 h 341982"/>
              <a:gd name="connsiteX0" fmla="*/ 1166813 w 1166813"/>
              <a:gd name="connsiteY0" fmla="*/ 412750 h 634988"/>
              <a:gd name="connsiteX1" fmla="*/ 0 w 1166813"/>
              <a:gd name="connsiteY1" fmla="*/ 0 h 634988"/>
              <a:gd name="connsiteX0" fmla="*/ 1166813 w 1166813"/>
              <a:gd name="connsiteY0" fmla="*/ 412750 h 418804"/>
              <a:gd name="connsiteX1" fmla="*/ 0 w 1166813"/>
              <a:gd name="connsiteY1" fmla="*/ 0 h 418804"/>
              <a:gd name="connsiteX0" fmla="*/ 1274763 w 1274763"/>
              <a:gd name="connsiteY0" fmla="*/ 501650 h 506650"/>
              <a:gd name="connsiteX1" fmla="*/ 0 w 1274763"/>
              <a:gd name="connsiteY1" fmla="*/ 0 h 506650"/>
              <a:gd name="connsiteX0" fmla="*/ 677863 w 677863"/>
              <a:gd name="connsiteY0" fmla="*/ 133350 h 150745"/>
              <a:gd name="connsiteX1" fmla="*/ 0 w 677863"/>
              <a:gd name="connsiteY1" fmla="*/ 0 h 150745"/>
              <a:gd name="connsiteX0" fmla="*/ 677863 w 677863"/>
              <a:gd name="connsiteY0" fmla="*/ 133350 h 152130"/>
              <a:gd name="connsiteX1" fmla="*/ 0 w 677863"/>
              <a:gd name="connsiteY1" fmla="*/ 0 h 152130"/>
              <a:gd name="connsiteX0" fmla="*/ 677863 w 677863"/>
              <a:gd name="connsiteY0" fmla="*/ 133350 h 133350"/>
              <a:gd name="connsiteX1" fmla="*/ 0 w 677863"/>
              <a:gd name="connsiteY1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7863" h="133350">
                <a:moveTo>
                  <a:pt x="677863" y="133350"/>
                </a:moveTo>
                <a:cubicBezTo>
                  <a:pt x="505883" y="-5292"/>
                  <a:pt x="173567" y="105305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77" dirty="0">
              <a:solidFill>
                <a:prstClr val="white"/>
              </a:solidFill>
            </a:endParaRPr>
          </a:p>
        </p:txBody>
      </p:sp>
      <p:sp>
        <p:nvSpPr>
          <p:cNvPr id="191" name="Freeform 222"/>
          <p:cNvSpPr/>
          <p:nvPr/>
        </p:nvSpPr>
        <p:spPr>
          <a:xfrm flipH="1">
            <a:off x="5304342" y="4025102"/>
            <a:ext cx="192356" cy="324543"/>
          </a:xfrm>
          <a:custGeom>
            <a:avLst/>
            <a:gdLst>
              <a:gd name="connsiteX0" fmla="*/ 1473200 w 1473200"/>
              <a:gd name="connsiteY0" fmla="*/ 0 h 1136650"/>
              <a:gd name="connsiteX1" fmla="*/ 0 w 1473200"/>
              <a:gd name="connsiteY1" fmla="*/ 1136650 h 1136650"/>
              <a:gd name="connsiteX0" fmla="*/ 1473200 w 1473283"/>
              <a:gd name="connsiteY0" fmla="*/ 0 h 1136650"/>
              <a:gd name="connsiteX1" fmla="*/ 0 w 1473283"/>
              <a:gd name="connsiteY1" fmla="*/ 1136650 h 1136650"/>
              <a:gd name="connsiteX0" fmla="*/ 1473200 w 1473272"/>
              <a:gd name="connsiteY0" fmla="*/ 0 h 1136650"/>
              <a:gd name="connsiteX1" fmla="*/ 0 w 1473272"/>
              <a:gd name="connsiteY1" fmla="*/ 1136650 h 1136650"/>
              <a:gd name="connsiteX0" fmla="*/ 892175 w 892320"/>
              <a:gd name="connsiteY0" fmla="*/ 0 h 493713"/>
              <a:gd name="connsiteX1" fmla="*/ 0 w 892320"/>
              <a:gd name="connsiteY1" fmla="*/ 493713 h 493713"/>
              <a:gd name="connsiteX0" fmla="*/ 892175 w 892322"/>
              <a:gd name="connsiteY0" fmla="*/ 0 h 493713"/>
              <a:gd name="connsiteX1" fmla="*/ 0 w 892322"/>
              <a:gd name="connsiteY1" fmla="*/ 493713 h 493713"/>
              <a:gd name="connsiteX0" fmla="*/ 1116013 w 1116118"/>
              <a:gd name="connsiteY0" fmla="*/ 0 h 305812"/>
              <a:gd name="connsiteX1" fmla="*/ 0 w 1116118"/>
              <a:gd name="connsiteY1" fmla="*/ 260350 h 305812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9380 h 269730"/>
              <a:gd name="connsiteX1" fmla="*/ 0 w 1116013"/>
              <a:gd name="connsiteY1" fmla="*/ 269730 h 269730"/>
              <a:gd name="connsiteX0" fmla="*/ 627063 w 627063"/>
              <a:gd name="connsiteY0" fmla="*/ 727 h 2064477"/>
              <a:gd name="connsiteX1" fmla="*/ 0 w 627063"/>
              <a:gd name="connsiteY1" fmla="*/ 2064477 h 2064477"/>
              <a:gd name="connsiteX0" fmla="*/ 663752 w 663752"/>
              <a:gd name="connsiteY0" fmla="*/ 802 h 2064552"/>
              <a:gd name="connsiteX1" fmla="*/ 36689 w 663752"/>
              <a:gd name="connsiteY1" fmla="*/ 2064552 h 2064552"/>
              <a:gd name="connsiteX0" fmla="*/ 610978 w 610978"/>
              <a:gd name="connsiteY0" fmla="*/ 799 h 2070899"/>
              <a:gd name="connsiteX1" fmla="*/ 41065 w 610978"/>
              <a:gd name="connsiteY1" fmla="*/ 2070899 h 2070899"/>
              <a:gd name="connsiteX0" fmla="*/ 592378 w 592378"/>
              <a:gd name="connsiteY0" fmla="*/ 0 h 2070100"/>
              <a:gd name="connsiteX1" fmla="*/ 22465 w 592378"/>
              <a:gd name="connsiteY1" fmla="*/ 2070100 h 2070100"/>
              <a:gd name="connsiteX0" fmla="*/ 623290 w 623290"/>
              <a:gd name="connsiteY0" fmla="*/ 0 h 1873250"/>
              <a:gd name="connsiteX1" fmla="*/ 21627 w 623290"/>
              <a:gd name="connsiteY1" fmla="*/ 1873250 h 1873250"/>
              <a:gd name="connsiteX0" fmla="*/ 617646 w 617646"/>
              <a:gd name="connsiteY0" fmla="*/ 0 h 1873250"/>
              <a:gd name="connsiteX1" fmla="*/ 15983 w 617646"/>
              <a:gd name="connsiteY1" fmla="*/ 1873250 h 1873250"/>
              <a:gd name="connsiteX0" fmla="*/ 555507 w 555507"/>
              <a:gd name="connsiteY0" fmla="*/ 0 h 1898650"/>
              <a:gd name="connsiteX1" fmla="*/ 17344 w 555507"/>
              <a:gd name="connsiteY1" fmla="*/ 1898650 h 1898650"/>
              <a:gd name="connsiteX0" fmla="*/ 1144693 w 1144693"/>
              <a:gd name="connsiteY0" fmla="*/ 142545 h 350552"/>
              <a:gd name="connsiteX1" fmla="*/ 9630 w 1144693"/>
              <a:gd name="connsiteY1" fmla="*/ 98095 h 350552"/>
              <a:gd name="connsiteX0" fmla="*/ 1135063 w 1135063"/>
              <a:gd name="connsiteY0" fmla="*/ 44450 h 341982"/>
              <a:gd name="connsiteX1" fmla="*/ 0 w 1135063"/>
              <a:gd name="connsiteY1" fmla="*/ 0 h 341982"/>
              <a:gd name="connsiteX0" fmla="*/ 1166813 w 1166813"/>
              <a:gd name="connsiteY0" fmla="*/ 412750 h 634988"/>
              <a:gd name="connsiteX1" fmla="*/ 0 w 1166813"/>
              <a:gd name="connsiteY1" fmla="*/ 0 h 634988"/>
              <a:gd name="connsiteX0" fmla="*/ 1166813 w 1166813"/>
              <a:gd name="connsiteY0" fmla="*/ 412750 h 418804"/>
              <a:gd name="connsiteX1" fmla="*/ 0 w 1166813"/>
              <a:gd name="connsiteY1" fmla="*/ 0 h 418804"/>
              <a:gd name="connsiteX0" fmla="*/ 1274763 w 1274763"/>
              <a:gd name="connsiteY0" fmla="*/ 501650 h 506650"/>
              <a:gd name="connsiteX1" fmla="*/ 0 w 1274763"/>
              <a:gd name="connsiteY1" fmla="*/ 0 h 506650"/>
              <a:gd name="connsiteX0" fmla="*/ 677863 w 677863"/>
              <a:gd name="connsiteY0" fmla="*/ 133350 h 150745"/>
              <a:gd name="connsiteX1" fmla="*/ 0 w 677863"/>
              <a:gd name="connsiteY1" fmla="*/ 0 h 150745"/>
              <a:gd name="connsiteX0" fmla="*/ 677863 w 677863"/>
              <a:gd name="connsiteY0" fmla="*/ 133350 h 152130"/>
              <a:gd name="connsiteX1" fmla="*/ 0 w 677863"/>
              <a:gd name="connsiteY1" fmla="*/ 0 h 152130"/>
              <a:gd name="connsiteX0" fmla="*/ 677863 w 677863"/>
              <a:gd name="connsiteY0" fmla="*/ 133350 h 133350"/>
              <a:gd name="connsiteX1" fmla="*/ 0 w 677863"/>
              <a:gd name="connsiteY1" fmla="*/ 0 h 133350"/>
              <a:gd name="connsiteX0" fmla="*/ 373063 w 373063"/>
              <a:gd name="connsiteY0" fmla="*/ 546100 h 546100"/>
              <a:gd name="connsiteX1" fmla="*/ 0 w 373063"/>
              <a:gd name="connsiteY1" fmla="*/ 0 h 546100"/>
              <a:gd name="connsiteX0" fmla="*/ 373063 w 373063"/>
              <a:gd name="connsiteY0" fmla="*/ 546100 h 546100"/>
              <a:gd name="connsiteX1" fmla="*/ 0 w 373063"/>
              <a:gd name="connsiteY1" fmla="*/ 0 h 546100"/>
              <a:gd name="connsiteX0" fmla="*/ 334963 w 334963"/>
              <a:gd name="connsiteY0" fmla="*/ 565150 h 565150"/>
              <a:gd name="connsiteX1" fmla="*/ 0 w 334963"/>
              <a:gd name="connsiteY1" fmla="*/ 0 h 565150"/>
              <a:gd name="connsiteX0" fmla="*/ 334963 w 334963"/>
              <a:gd name="connsiteY0" fmla="*/ 565150 h 565150"/>
              <a:gd name="connsiteX1" fmla="*/ 0 w 334963"/>
              <a:gd name="connsiteY1" fmla="*/ 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4963" h="565150">
                <a:moveTo>
                  <a:pt x="334963" y="565150"/>
                </a:moveTo>
                <a:cubicBezTo>
                  <a:pt x="150283" y="496358"/>
                  <a:pt x="2117" y="276755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77" dirty="0">
              <a:solidFill>
                <a:prstClr val="white"/>
              </a:solidFill>
            </a:endParaRPr>
          </a:p>
        </p:txBody>
      </p:sp>
      <p:grpSp>
        <p:nvGrpSpPr>
          <p:cNvPr id="192" name="Group 223"/>
          <p:cNvGrpSpPr/>
          <p:nvPr/>
        </p:nvGrpSpPr>
        <p:grpSpPr>
          <a:xfrm>
            <a:off x="5521533" y="3798271"/>
            <a:ext cx="230646" cy="234873"/>
            <a:chOff x="6617228" y="11400252"/>
            <a:chExt cx="401638" cy="40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3" name="Picture 2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242117">
              <a:off x="6617228" y="11449118"/>
              <a:ext cx="401638" cy="360135"/>
            </a:xfrm>
            <a:prstGeom prst="rect">
              <a:avLst/>
            </a:prstGeom>
            <a:effectLst/>
          </p:spPr>
        </p:pic>
        <p:sp>
          <p:nvSpPr>
            <p:cNvPr id="194" name="Oval 225"/>
            <p:cNvSpPr/>
            <p:nvPr/>
          </p:nvSpPr>
          <p:spPr bwMode="auto">
            <a:xfrm rot="18994036">
              <a:off x="6838530" y="11400252"/>
              <a:ext cx="174333" cy="174332"/>
            </a:xfrm>
            <a:prstGeom prst="ellipse">
              <a:avLst/>
            </a:prstGeom>
            <a:solidFill>
              <a:srgbClr val="BD315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h="38100"/>
            </a:sp3d>
          </p:spPr>
          <p:txBody>
            <a:bodyPr lIns="83077" tIns="43200" rIns="83077" bIns="432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6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Group 226"/>
          <p:cNvGrpSpPr/>
          <p:nvPr/>
        </p:nvGrpSpPr>
        <p:grpSpPr>
          <a:xfrm>
            <a:off x="5145942" y="3747787"/>
            <a:ext cx="319125" cy="272531"/>
            <a:chOff x="6062496" y="11193162"/>
            <a:chExt cx="555715" cy="4745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6" name="Picture 2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29248" y="11229303"/>
              <a:ext cx="488963" cy="438436"/>
            </a:xfrm>
            <a:prstGeom prst="rect">
              <a:avLst/>
            </a:prstGeom>
            <a:effectLst/>
          </p:spPr>
        </p:pic>
        <p:sp>
          <p:nvSpPr>
            <p:cNvPr id="197" name="Oval 228"/>
            <p:cNvSpPr/>
            <p:nvPr/>
          </p:nvSpPr>
          <p:spPr bwMode="auto">
            <a:xfrm rot="18994036">
              <a:off x="6062496" y="11193162"/>
              <a:ext cx="213833" cy="213832"/>
            </a:xfrm>
            <a:prstGeom prst="ellipse">
              <a:avLst/>
            </a:prstGeom>
            <a:solidFill>
              <a:srgbClr val="BD315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h="38100"/>
            </a:sp3d>
          </p:spPr>
          <p:txBody>
            <a:bodyPr lIns="83077" tIns="43200" rIns="83077" bIns="432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6" dirty="0">
                <a:solidFill>
                  <a:prstClr val="black"/>
                </a:solidFill>
              </a:endParaRPr>
            </a:p>
          </p:txBody>
        </p:sp>
      </p:grpSp>
      <p:pic>
        <p:nvPicPr>
          <p:cNvPr id="198" name="Picture 2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72079">
            <a:off x="5325697" y="3239907"/>
            <a:ext cx="255840" cy="229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9" name="Picture 2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57773">
            <a:off x="4993118" y="3124939"/>
            <a:ext cx="255840" cy="229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0" name="Picture 2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95582">
            <a:off x="5218156" y="2556354"/>
            <a:ext cx="215077" cy="192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1" name="Picture 2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65658">
            <a:off x="4999023" y="2538207"/>
            <a:ext cx="191965" cy="172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2" name="Picture 2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8409">
            <a:off x="4940218" y="2358101"/>
            <a:ext cx="148694" cy="133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3" name="Picture 2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4860" y="2323990"/>
            <a:ext cx="110859" cy="99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" name="Picture 2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750706">
            <a:off x="5228539" y="2218568"/>
            <a:ext cx="74025" cy="66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" name="Picture 2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750706">
            <a:off x="5181353" y="2071106"/>
            <a:ext cx="74025" cy="66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6" name="TextBox 238"/>
          <p:cNvSpPr txBox="1">
            <a:spLocks noChangeArrowheads="1"/>
          </p:cNvSpPr>
          <p:nvPr/>
        </p:nvSpPr>
        <p:spPr bwMode="auto">
          <a:xfrm>
            <a:off x="3878381" y="3780867"/>
            <a:ext cx="984564" cy="43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8" b="1" dirty="0" err="1" smtClean="0">
                <a:solidFill>
                  <a:srgbClr val="693C84"/>
                </a:solidFill>
              </a:rPr>
              <a:t>inflamasoma</a:t>
            </a:r>
            <a:r>
              <a:rPr lang="en-US" sz="1108" b="1" dirty="0" smtClean="0">
                <a:solidFill>
                  <a:srgbClr val="693C84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8" b="1" dirty="0" err="1" smtClean="0">
                <a:solidFill>
                  <a:srgbClr val="693C84"/>
                </a:solidFill>
              </a:rPr>
              <a:t>Activado</a:t>
            </a:r>
            <a:endParaRPr lang="en-US" sz="1108" b="1" dirty="0">
              <a:solidFill>
                <a:srgbClr val="693C84"/>
              </a:solidFill>
            </a:endParaRPr>
          </a:p>
        </p:txBody>
      </p:sp>
      <p:pic>
        <p:nvPicPr>
          <p:cNvPr id="207" name="Picture 2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930" y="4276688"/>
            <a:ext cx="669049" cy="655668"/>
          </a:xfrm>
          <a:prstGeom prst="rect">
            <a:avLst/>
          </a:prstGeom>
        </p:spPr>
      </p:pic>
      <p:pic>
        <p:nvPicPr>
          <p:cNvPr id="208" name="Picture 2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2594" y="4158724"/>
            <a:ext cx="506060" cy="486249"/>
          </a:xfrm>
          <a:prstGeom prst="rect">
            <a:avLst/>
          </a:prstGeom>
        </p:spPr>
      </p:pic>
      <p:sp>
        <p:nvSpPr>
          <p:cNvPr id="209" name="Freeform 242"/>
          <p:cNvSpPr/>
          <p:nvPr/>
        </p:nvSpPr>
        <p:spPr>
          <a:xfrm flipH="1">
            <a:off x="3637982" y="4516991"/>
            <a:ext cx="428653" cy="178048"/>
          </a:xfrm>
          <a:custGeom>
            <a:avLst/>
            <a:gdLst>
              <a:gd name="connsiteX0" fmla="*/ 1473200 w 1473200"/>
              <a:gd name="connsiteY0" fmla="*/ 0 h 1136650"/>
              <a:gd name="connsiteX1" fmla="*/ 0 w 1473200"/>
              <a:gd name="connsiteY1" fmla="*/ 1136650 h 1136650"/>
              <a:gd name="connsiteX0" fmla="*/ 1473200 w 1473283"/>
              <a:gd name="connsiteY0" fmla="*/ 0 h 1136650"/>
              <a:gd name="connsiteX1" fmla="*/ 0 w 1473283"/>
              <a:gd name="connsiteY1" fmla="*/ 1136650 h 1136650"/>
              <a:gd name="connsiteX0" fmla="*/ 1473200 w 1473272"/>
              <a:gd name="connsiteY0" fmla="*/ 0 h 1136650"/>
              <a:gd name="connsiteX1" fmla="*/ 0 w 1473272"/>
              <a:gd name="connsiteY1" fmla="*/ 1136650 h 1136650"/>
              <a:gd name="connsiteX0" fmla="*/ 892175 w 892320"/>
              <a:gd name="connsiteY0" fmla="*/ 0 h 493713"/>
              <a:gd name="connsiteX1" fmla="*/ 0 w 892320"/>
              <a:gd name="connsiteY1" fmla="*/ 493713 h 493713"/>
              <a:gd name="connsiteX0" fmla="*/ 892175 w 892322"/>
              <a:gd name="connsiteY0" fmla="*/ 0 h 493713"/>
              <a:gd name="connsiteX1" fmla="*/ 0 w 892322"/>
              <a:gd name="connsiteY1" fmla="*/ 493713 h 493713"/>
              <a:gd name="connsiteX0" fmla="*/ 1116013 w 1116118"/>
              <a:gd name="connsiteY0" fmla="*/ 0 h 305812"/>
              <a:gd name="connsiteX1" fmla="*/ 0 w 1116118"/>
              <a:gd name="connsiteY1" fmla="*/ 260350 h 305812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9380 h 269730"/>
              <a:gd name="connsiteX1" fmla="*/ 0 w 1116013"/>
              <a:gd name="connsiteY1" fmla="*/ 269730 h 269730"/>
              <a:gd name="connsiteX0" fmla="*/ 627063 w 627063"/>
              <a:gd name="connsiteY0" fmla="*/ 727 h 2064477"/>
              <a:gd name="connsiteX1" fmla="*/ 0 w 627063"/>
              <a:gd name="connsiteY1" fmla="*/ 2064477 h 2064477"/>
              <a:gd name="connsiteX0" fmla="*/ 663752 w 663752"/>
              <a:gd name="connsiteY0" fmla="*/ 802 h 2064552"/>
              <a:gd name="connsiteX1" fmla="*/ 36689 w 663752"/>
              <a:gd name="connsiteY1" fmla="*/ 2064552 h 2064552"/>
              <a:gd name="connsiteX0" fmla="*/ 610978 w 610978"/>
              <a:gd name="connsiteY0" fmla="*/ 799 h 2070899"/>
              <a:gd name="connsiteX1" fmla="*/ 41065 w 610978"/>
              <a:gd name="connsiteY1" fmla="*/ 2070899 h 2070899"/>
              <a:gd name="connsiteX0" fmla="*/ 592378 w 592378"/>
              <a:gd name="connsiteY0" fmla="*/ 0 h 2070100"/>
              <a:gd name="connsiteX1" fmla="*/ 22465 w 592378"/>
              <a:gd name="connsiteY1" fmla="*/ 2070100 h 2070100"/>
              <a:gd name="connsiteX0" fmla="*/ 623290 w 623290"/>
              <a:gd name="connsiteY0" fmla="*/ 0 h 1873250"/>
              <a:gd name="connsiteX1" fmla="*/ 21627 w 623290"/>
              <a:gd name="connsiteY1" fmla="*/ 1873250 h 1873250"/>
              <a:gd name="connsiteX0" fmla="*/ 617646 w 617646"/>
              <a:gd name="connsiteY0" fmla="*/ 0 h 1873250"/>
              <a:gd name="connsiteX1" fmla="*/ 15983 w 617646"/>
              <a:gd name="connsiteY1" fmla="*/ 1873250 h 1873250"/>
              <a:gd name="connsiteX0" fmla="*/ 555507 w 555507"/>
              <a:gd name="connsiteY0" fmla="*/ 0 h 1898650"/>
              <a:gd name="connsiteX1" fmla="*/ 17344 w 555507"/>
              <a:gd name="connsiteY1" fmla="*/ 1898650 h 1898650"/>
              <a:gd name="connsiteX0" fmla="*/ 1144693 w 1144693"/>
              <a:gd name="connsiteY0" fmla="*/ 142545 h 350552"/>
              <a:gd name="connsiteX1" fmla="*/ 9630 w 1144693"/>
              <a:gd name="connsiteY1" fmla="*/ 98095 h 350552"/>
              <a:gd name="connsiteX0" fmla="*/ 1135063 w 1135063"/>
              <a:gd name="connsiteY0" fmla="*/ 44450 h 341982"/>
              <a:gd name="connsiteX1" fmla="*/ 0 w 1135063"/>
              <a:gd name="connsiteY1" fmla="*/ 0 h 341982"/>
              <a:gd name="connsiteX0" fmla="*/ 1166813 w 1166813"/>
              <a:gd name="connsiteY0" fmla="*/ 412750 h 634988"/>
              <a:gd name="connsiteX1" fmla="*/ 0 w 1166813"/>
              <a:gd name="connsiteY1" fmla="*/ 0 h 634988"/>
              <a:gd name="connsiteX0" fmla="*/ 1166813 w 1166813"/>
              <a:gd name="connsiteY0" fmla="*/ 412750 h 418804"/>
              <a:gd name="connsiteX1" fmla="*/ 0 w 1166813"/>
              <a:gd name="connsiteY1" fmla="*/ 0 h 418804"/>
              <a:gd name="connsiteX0" fmla="*/ 1274763 w 1274763"/>
              <a:gd name="connsiteY0" fmla="*/ 501650 h 506650"/>
              <a:gd name="connsiteX1" fmla="*/ 0 w 1274763"/>
              <a:gd name="connsiteY1" fmla="*/ 0 h 506650"/>
              <a:gd name="connsiteX0" fmla="*/ 677863 w 677863"/>
              <a:gd name="connsiteY0" fmla="*/ 133350 h 150745"/>
              <a:gd name="connsiteX1" fmla="*/ 0 w 677863"/>
              <a:gd name="connsiteY1" fmla="*/ 0 h 150745"/>
              <a:gd name="connsiteX0" fmla="*/ 677863 w 677863"/>
              <a:gd name="connsiteY0" fmla="*/ 133350 h 152130"/>
              <a:gd name="connsiteX1" fmla="*/ 0 w 677863"/>
              <a:gd name="connsiteY1" fmla="*/ 0 h 152130"/>
              <a:gd name="connsiteX0" fmla="*/ 677863 w 677863"/>
              <a:gd name="connsiteY0" fmla="*/ 133350 h 133350"/>
              <a:gd name="connsiteX1" fmla="*/ 0 w 677863"/>
              <a:gd name="connsiteY1" fmla="*/ 0 h 133350"/>
              <a:gd name="connsiteX0" fmla="*/ 769303 w 769303"/>
              <a:gd name="connsiteY0" fmla="*/ 35106 h 136567"/>
              <a:gd name="connsiteX1" fmla="*/ 0 w 769303"/>
              <a:gd name="connsiteY1" fmla="*/ 115116 h 136567"/>
              <a:gd name="connsiteX0" fmla="*/ 754063 w 754063"/>
              <a:gd name="connsiteY0" fmla="*/ 25872 h 266222"/>
              <a:gd name="connsiteX1" fmla="*/ 0 w 754063"/>
              <a:gd name="connsiteY1" fmla="*/ 250662 h 266222"/>
              <a:gd name="connsiteX0" fmla="*/ 754063 w 754063"/>
              <a:gd name="connsiteY0" fmla="*/ 0 h 265023"/>
              <a:gd name="connsiteX1" fmla="*/ 0 w 754063"/>
              <a:gd name="connsiteY1" fmla="*/ 224790 h 265023"/>
              <a:gd name="connsiteX0" fmla="*/ 754063 w 754063"/>
              <a:gd name="connsiteY0" fmla="*/ 0 h 258535"/>
              <a:gd name="connsiteX1" fmla="*/ 0 w 754063"/>
              <a:gd name="connsiteY1" fmla="*/ 224790 h 258535"/>
              <a:gd name="connsiteX0" fmla="*/ 746443 w 746443"/>
              <a:gd name="connsiteY0" fmla="*/ 0 h 304867"/>
              <a:gd name="connsiteX1" fmla="*/ 0 w 746443"/>
              <a:gd name="connsiteY1" fmla="*/ 278130 h 304867"/>
              <a:gd name="connsiteX0" fmla="*/ 746443 w 746443"/>
              <a:gd name="connsiteY0" fmla="*/ 0 h 310047"/>
              <a:gd name="connsiteX1" fmla="*/ 0 w 746443"/>
              <a:gd name="connsiteY1" fmla="*/ 278130 h 31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443" h="310047">
                <a:moveTo>
                  <a:pt x="746443" y="0"/>
                </a:moveTo>
                <a:cubicBezTo>
                  <a:pt x="612563" y="265218"/>
                  <a:pt x="272627" y="368195"/>
                  <a:pt x="0" y="27813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77" dirty="0">
              <a:solidFill>
                <a:prstClr val="white"/>
              </a:solidFill>
            </a:endParaRPr>
          </a:p>
        </p:txBody>
      </p:sp>
      <p:sp>
        <p:nvSpPr>
          <p:cNvPr id="210" name="Freeform 243"/>
          <p:cNvSpPr/>
          <p:nvPr/>
        </p:nvSpPr>
        <p:spPr>
          <a:xfrm flipH="1">
            <a:off x="2864662" y="4158213"/>
            <a:ext cx="363015" cy="83223"/>
          </a:xfrm>
          <a:custGeom>
            <a:avLst/>
            <a:gdLst>
              <a:gd name="connsiteX0" fmla="*/ 1473200 w 1473200"/>
              <a:gd name="connsiteY0" fmla="*/ 0 h 1136650"/>
              <a:gd name="connsiteX1" fmla="*/ 0 w 1473200"/>
              <a:gd name="connsiteY1" fmla="*/ 1136650 h 1136650"/>
              <a:gd name="connsiteX0" fmla="*/ 1473200 w 1473283"/>
              <a:gd name="connsiteY0" fmla="*/ 0 h 1136650"/>
              <a:gd name="connsiteX1" fmla="*/ 0 w 1473283"/>
              <a:gd name="connsiteY1" fmla="*/ 1136650 h 1136650"/>
              <a:gd name="connsiteX0" fmla="*/ 1473200 w 1473272"/>
              <a:gd name="connsiteY0" fmla="*/ 0 h 1136650"/>
              <a:gd name="connsiteX1" fmla="*/ 0 w 1473272"/>
              <a:gd name="connsiteY1" fmla="*/ 1136650 h 1136650"/>
              <a:gd name="connsiteX0" fmla="*/ 892175 w 892320"/>
              <a:gd name="connsiteY0" fmla="*/ 0 h 493713"/>
              <a:gd name="connsiteX1" fmla="*/ 0 w 892320"/>
              <a:gd name="connsiteY1" fmla="*/ 493713 h 493713"/>
              <a:gd name="connsiteX0" fmla="*/ 892175 w 892322"/>
              <a:gd name="connsiteY0" fmla="*/ 0 h 493713"/>
              <a:gd name="connsiteX1" fmla="*/ 0 w 892322"/>
              <a:gd name="connsiteY1" fmla="*/ 493713 h 493713"/>
              <a:gd name="connsiteX0" fmla="*/ 1116013 w 1116118"/>
              <a:gd name="connsiteY0" fmla="*/ 0 h 305812"/>
              <a:gd name="connsiteX1" fmla="*/ 0 w 1116118"/>
              <a:gd name="connsiteY1" fmla="*/ 260350 h 305812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0 h 260350"/>
              <a:gd name="connsiteX1" fmla="*/ 0 w 1116013"/>
              <a:gd name="connsiteY1" fmla="*/ 260350 h 260350"/>
              <a:gd name="connsiteX0" fmla="*/ 1116013 w 1116013"/>
              <a:gd name="connsiteY0" fmla="*/ 9380 h 269730"/>
              <a:gd name="connsiteX1" fmla="*/ 0 w 1116013"/>
              <a:gd name="connsiteY1" fmla="*/ 269730 h 269730"/>
              <a:gd name="connsiteX0" fmla="*/ 627063 w 627063"/>
              <a:gd name="connsiteY0" fmla="*/ 727 h 2064477"/>
              <a:gd name="connsiteX1" fmla="*/ 0 w 627063"/>
              <a:gd name="connsiteY1" fmla="*/ 2064477 h 2064477"/>
              <a:gd name="connsiteX0" fmla="*/ 663752 w 663752"/>
              <a:gd name="connsiteY0" fmla="*/ 802 h 2064552"/>
              <a:gd name="connsiteX1" fmla="*/ 36689 w 663752"/>
              <a:gd name="connsiteY1" fmla="*/ 2064552 h 2064552"/>
              <a:gd name="connsiteX0" fmla="*/ 610978 w 610978"/>
              <a:gd name="connsiteY0" fmla="*/ 799 h 2070899"/>
              <a:gd name="connsiteX1" fmla="*/ 41065 w 610978"/>
              <a:gd name="connsiteY1" fmla="*/ 2070899 h 2070899"/>
              <a:gd name="connsiteX0" fmla="*/ 592378 w 592378"/>
              <a:gd name="connsiteY0" fmla="*/ 0 h 2070100"/>
              <a:gd name="connsiteX1" fmla="*/ 22465 w 592378"/>
              <a:gd name="connsiteY1" fmla="*/ 2070100 h 2070100"/>
              <a:gd name="connsiteX0" fmla="*/ 623290 w 623290"/>
              <a:gd name="connsiteY0" fmla="*/ 0 h 1873250"/>
              <a:gd name="connsiteX1" fmla="*/ 21627 w 623290"/>
              <a:gd name="connsiteY1" fmla="*/ 1873250 h 1873250"/>
              <a:gd name="connsiteX0" fmla="*/ 617646 w 617646"/>
              <a:gd name="connsiteY0" fmla="*/ 0 h 1873250"/>
              <a:gd name="connsiteX1" fmla="*/ 15983 w 617646"/>
              <a:gd name="connsiteY1" fmla="*/ 1873250 h 1873250"/>
              <a:gd name="connsiteX0" fmla="*/ 555507 w 555507"/>
              <a:gd name="connsiteY0" fmla="*/ 0 h 1898650"/>
              <a:gd name="connsiteX1" fmla="*/ 17344 w 555507"/>
              <a:gd name="connsiteY1" fmla="*/ 1898650 h 1898650"/>
              <a:gd name="connsiteX0" fmla="*/ 1144693 w 1144693"/>
              <a:gd name="connsiteY0" fmla="*/ 142545 h 350552"/>
              <a:gd name="connsiteX1" fmla="*/ 9630 w 1144693"/>
              <a:gd name="connsiteY1" fmla="*/ 98095 h 350552"/>
              <a:gd name="connsiteX0" fmla="*/ 1135063 w 1135063"/>
              <a:gd name="connsiteY0" fmla="*/ 44450 h 341982"/>
              <a:gd name="connsiteX1" fmla="*/ 0 w 1135063"/>
              <a:gd name="connsiteY1" fmla="*/ 0 h 341982"/>
              <a:gd name="connsiteX0" fmla="*/ 1166813 w 1166813"/>
              <a:gd name="connsiteY0" fmla="*/ 412750 h 634988"/>
              <a:gd name="connsiteX1" fmla="*/ 0 w 1166813"/>
              <a:gd name="connsiteY1" fmla="*/ 0 h 634988"/>
              <a:gd name="connsiteX0" fmla="*/ 1166813 w 1166813"/>
              <a:gd name="connsiteY0" fmla="*/ 412750 h 418804"/>
              <a:gd name="connsiteX1" fmla="*/ 0 w 1166813"/>
              <a:gd name="connsiteY1" fmla="*/ 0 h 418804"/>
              <a:gd name="connsiteX0" fmla="*/ 1274763 w 1274763"/>
              <a:gd name="connsiteY0" fmla="*/ 501650 h 506650"/>
              <a:gd name="connsiteX1" fmla="*/ 0 w 1274763"/>
              <a:gd name="connsiteY1" fmla="*/ 0 h 506650"/>
              <a:gd name="connsiteX0" fmla="*/ 677863 w 677863"/>
              <a:gd name="connsiteY0" fmla="*/ 133350 h 150745"/>
              <a:gd name="connsiteX1" fmla="*/ 0 w 677863"/>
              <a:gd name="connsiteY1" fmla="*/ 0 h 150745"/>
              <a:gd name="connsiteX0" fmla="*/ 677863 w 677863"/>
              <a:gd name="connsiteY0" fmla="*/ 133350 h 152130"/>
              <a:gd name="connsiteX1" fmla="*/ 0 w 677863"/>
              <a:gd name="connsiteY1" fmla="*/ 0 h 152130"/>
              <a:gd name="connsiteX0" fmla="*/ 677863 w 677863"/>
              <a:gd name="connsiteY0" fmla="*/ 133350 h 133350"/>
              <a:gd name="connsiteX1" fmla="*/ 0 w 677863"/>
              <a:gd name="connsiteY1" fmla="*/ 0 h 133350"/>
              <a:gd name="connsiteX0" fmla="*/ 769303 w 769303"/>
              <a:gd name="connsiteY0" fmla="*/ 35106 h 136567"/>
              <a:gd name="connsiteX1" fmla="*/ 0 w 769303"/>
              <a:gd name="connsiteY1" fmla="*/ 115116 h 136567"/>
              <a:gd name="connsiteX0" fmla="*/ 754063 w 754063"/>
              <a:gd name="connsiteY0" fmla="*/ 25872 h 266222"/>
              <a:gd name="connsiteX1" fmla="*/ 0 w 754063"/>
              <a:gd name="connsiteY1" fmla="*/ 250662 h 266222"/>
              <a:gd name="connsiteX0" fmla="*/ 754063 w 754063"/>
              <a:gd name="connsiteY0" fmla="*/ 0 h 265023"/>
              <a:gd name="connsiteX1" fmla="*/ 0 w 754063"/>
              <a:gd name="connsiteY1" fmla="*/ 224790 h 265023"/>
              <a:gd name="connsiteX0" fmla="*/ 754063 w 754063"/>
              <a:gd name="connsiteY0" fmla="*/ 0 h 258535"/>
              <a:gd name="connsiteX1" fmla="*/ 0 w 754063"/>
              <a:gd name="connsiteY1" fmla="*/ 224790 h 258535"/>
              <a:gd name="connsiteX0" fmla="*/ 746443 w 746443"/>
              <a:gd name="connsiteY0" fmla="*/ 0 h 304867"/>
              <a:gd name="connsiteX1" fmla="*/ 0 w 746443"/>
              <a:gd name="connsiteY1" fmla="*/ 278130 h 304867"/>
              <a:gd name="connsiteX0" fmla="*/ 746443 w 746443"/>
              <a:gd name="connsiteY0" fmla="*/ 0 h 310047"/>
              <a:gd name="connsiteX1" fmla="*/ 0 w 746443"/>
              <a:gd name="connsiteY1" fmla="*/ 278130 h 310047"/>
              <a:gd name="connsiteX0" fmla="*/ 616903 w 616903"/>
              <a:gd name="connsiteY0" fmla="*/ 80010 h 197234"/>
              <a:gd name="connsiteX1" fmla="*/ 0 w 616903"/>
              <a:gd name="connsiteY1" fmla="*/ 0 h 197234"/>
              <a:gd name="connsiteX0" fmla="*/ 616903 w 616903"/>
              <a:gd name="connsiteY0" fmla="*/ 101120 h 183812"/>
              <a:gd name="connsiteX1" fmla="*/ 0 w 616903"/>
              <a:gd name="connsiteY1" fmla="*/ 21110 h 183812"/>
              <a:gd name="connsiteX0" fmla="*/ 655003 w 655003"/>
              <a:gd name="connsiteY0" fmla="*/ 0 h 125730"/>
              <a:gd name="connsiteX1" fmla="*/ 0 w 655003"/>
              <a:gd name="connsiteY1" fmla="*/ 125730 h 125730"/>
              <a:gd name="connsiteX0" fmla="*/ 655003 w 655003"/>
              <a:gd name="connsiteY0" fmla="*/ 5183 h 130913"/>
              <a:gd name="connsiteX1" fmla="*/ 0 w 655003"/>
              <a:gd name="connsiteY1" fmla="*/ 130913 h 130913"/>
              <a:gd name="connsiteX0" fmla="*/ 632143 w 632143"/>
              <a:gd name="connsiteY0" fmla="*/ 3951 h 144921"/>
              <a:gd name="connsiteX1" fmla="*/ 0 w 632143"/>
              <a:gd name="connsiteY1" fmla="*/ 144921 h 1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2143" h="144921">
                <a:moveTo>
                  <a:pt x="632143" y="3951"/>
                </a:moveTo>
                <a:cubicBezTo>
                  <a:pt x="483023" y="-12771"/>
                  <a:pt x="242147" y="21626"/>
                  <a:pt x="0" y="144921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77" dirty="0">
              <a:solidFill>
                <a:prstClr val="white"/>
              </a:solidFill>
            </a:endParaRPr>
          </a:p>
        </p:txBody>
      </p:sp>
      <p:grpSp>
        <p:nvGrpSpPr>
          <p:cNvPr id="211" name="Group 244"/>
          <p:cNvGrpSpPr/>
          <p:nvPr/>
        </p:nvGrpSpPr>
        <p:grpSpPr>
          <a:xfrm>
            <a:off x="5205249" y="1116905"/>
            <a:ext cx="1049477" cy="910209"/>
            <a:chOff x="5530453" y="1355074"/>
            <a:chExt cx="467496" cy="397744"/>
          </a:xfrm>
        </p:grpSpPr>
        <p:grpSp>
          <p:nvGrpSpPr>
            <p:cNvPr id="212" name="Group 19"/>
            <p:cNvGrpSpPr/>
            <p:nvPr/>
          </p:nvGrpSpPr>
          <p:grpSpPr>
            <a:xfrm rot="14099178">
              <a:off x="5636418" y="1552071"/>
              <a:ext cx="71970" cy="175024"/>
              <a:chOff x="-2122487" y="8128946"/>
              <a:chExt cx="2039937" cy="4960937"/>
            </a:xfrm>
          </p:grpSpPr>
          <p:sp>
            <p:nvSpPr>
              <p:cNvPr id="215" name="Freeform 8"/>
              <p:cNvSpPr>
                <a:spLocks/>
              </p:cNvSpPr>
              <p:nvPr/>
            </p:nvSpPr>
            <p:spPr bwMode="auto">
              <a:xfrm>
                <a:off x="-2122487" y="8128946"/>
                <a:ext cx="858837" cy="4960937"/>
              </a:xfrm>
              <a:custGeom>
                <a:avLst/>
                <a:gdLst>
                  <a:gd name="T0" fmla="*/ 183 w 229"/>
                  <a:gd name="T1" fmla="*/ 1323 h 1323"/>
                  <a:gd name="T2" fmla="*/ 137 w 229"/>
                  <a:gd name="T3" fmla="*/ 1277 h 1323"/>
                  <a:gd name="T4" fmla="*/ 137 w 229"/>
                  <a:gd name="T5" fmla="*/ 388 h 1323"/>
                  <a:gd name="T6" fmla="*/ 0 w 229"/>
                  <a:gd name="T7" fmla="*/ 172 h 1323"/>
                  <a:gd name="T8" fmla="*/ 52 w 229"/>
                  <a:gd name="T9" fmla="*/ 23 h 1323"/>
                  <a:gd name="T10" fmla="*/ 117 w 229"/>
                  <a:gd name="T11" fmla="*/ 16 h 1323"/>
                  <a:gd name="T12" fmla="*/ 124 w 229"/>
                  <a:gd name="T13" fmla="*/ 81 h 1323"/>
                  <a:gd name="T14" fmla="*/ 92 w 229"/>
                  <a:gd name="T15" fmla="*/ 172 h 1323"/>
                  <a:gd name="T16" fmla="*/ 196 w 229"/>
                  <a:gd name="T17" fmla="*/ 312 h 1323"/>
                  <a:gd name="T18" fmla="*/ 229 w 229"/>
                  <a:gd name="T19" fmla="*/ 356 h 1323"/>
                  <a:gd name="T20" fmla="*/ 229 w 229"/>
                  <a:gd name="T21" fmla="*/ 1277 h 1323"/>
                  <a:gd name="T22" fmla="*/ 183 w 229"/>
                  <a:gd name="T23" fmla="*/ 1323 h 1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9" h="1323">
                    <a:moveTo>
                      <a:pt x="183" y="1323"/>
                    </a:moveTo>
                    <a:cubicBezTo>
                      <a:pt x="158" y="1323"/>
                      <a:pt x="137" y="1302"/>
                      <a:pt x="137" y="1277"/>
                    </a:cubicBezTo>
                    <a:cubicBezTo>
                      <a:pt x="137" y="388"/>
                      <a:pt x="137" y="388"/>
                      <a:pt x="137" y="388"/>
                    </a:cubicBezTo>
                    <a:cubicBezTo>
                      <a:pt x="55" y="349"/>
                      <a:pt x="0" y="265"/>
                      <a:pt x="0" y="172"/>
                    </a:cubicBezTo>
                    <a:cubicBezTo>
                      <a:pt x="0" y="118"/>
                      <a:pt x="18" y="65"/>
                      <a:pt x="52" y="23"/>
                    </a:cubicBezTo>
                    <a:cubicBezTo>
                      <a:pt x="68" y="3"/>
                      <a:pt x="97" y="0"/>
                      <a:pt x="117" y="16"/>
                    </a:cubicBezTo>
                    <a:cubicBezTo>
                      <a:pt x="137" y="32"/>
                      <a:pt x="140" y="61"/>
                      <a:pt x="124" y="81"/>
                    </a:cubicBezTo>
                    <a:cubicBezTo>
                      <a:pt x="103" y="107"/>
                      <a:pt x="92" y="138"/>
                      <a:pt x="92" y="172"/>
                    </a:cubicBezTo>
                    <a:cubicBezTo>
                      <a:pt x="92" y="236"/>
                      <a:pt x="135" y="294"/>
                      <a:pt x="196" y="312"/>
                    </a:cubicBezTo>
                    <a:cubicBezTo>
                      <a:pt x="216" y="317"/>
                      <a:pt x="229" y="335"/>
                      <a:pt x="229" y="356"/>
                    </a:cubicBezTo>
                    <a:cubicBezTo>
                      <a:pt x="229" y="1277"/>
                      <a:pt x="229" y="1277"/>
                      <a:pt x="229" y="1277"/>
                    </a:cubicBezTo>
                    <a:cubicBezTo>
                      <a:pt x="229" y="1302"/>
                      <a:pt x="209" y="1323"/>
                      <a:pt x="183" y="1323"/>
                    </a:cubicBezTo>
                    <a:close/>
                  </a:path>
                </a:pathLst>
              </a:custGeom>
              <a:solidFill>
                <a:srgbClr val="BD3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6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9"/>
              <p:cNvSpPr>
                <a:spLocks/>
              </p:cNvSpPr>
              <p:nvPr/>
            </p:nvSpPr>
            <p:spPr bwMode="auto">
              <a:xfrm>
                <a:off x="-941387" y="8128946"/>
                <a:ext cx="858837" cy="4960937"/>
              </a:xfrm>
              <a:custGeom>
                <a:avLst/>
                <a:gdLst>
                  <a:gd name="T0" fmla="*/ 46 w 229"/>
                  <a:gd name="T1" fmla="*/ 1323 h 1323"/>
                  <a:gd name="T2" fmla="*/ 92 w 229"/>
                  <a:gd name="T3" fmla="*/ 1277 h 1323"/>
                  <a:gd name="T4" fmla="*/ 92 w 229"/>
                  <a:gd name="T5" fmla="*/ 388 h 1323"/>
                  <a:gd name="T6" fmla="*/ 229 w 229"/>
                  <a:gd name="T7" fmla="*/ 172 h 1323"/>
                  <a:gd name="T8" fmla="*/ 176 w 229"/>
                  <a:gd name="T9" fmla="*/ 23 h 1323"/>
                  <a:gd name="T10" fmla="*/ 112 w 229"/>
                  <a:gd name="T11" fmla="*/ 16 h 1323"/>
                  <a:gd name="T12" fmla="*/ 105 w 229"/>
                  <a:gd name="T13" fmla="*/ 81 h 1323"/>
                  <a:gd name="T14" fmla="*/ 137 w 229"/>
                  <a:gd name="T15" fmla="*/ 172 h 1323"/>
                  <a:gd name="T16" fmla="*/ 33 w 229"/>
                  <a:gd name="T17" fmla="*/ 312 h 1323"/>
                  <a:gd name="T18" fmla="*/ 0 w 229"/>
                  <a:gd name="T19" fmla="*/ 356 h 1323"/>
                  <a:gd name="T20" fmla="*/ 0 w 229"/>
                  <a:gd name="T21" fmla="*/ 1277 h 1323"/>
                  <a:gd name="T22" fmla="*/ 46 w 229"/>
                  <a:gd name="T23" fmla="*/ 1323 h 1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9" h="1323">
                    <a:moveTo>
                      <a:pt x="46" y="1323"/>
                    </a:moveTo>
                    <a:cubicBezTo>
                      <a:pt x="71" y="1323"/>
                      <a:pt x="92" y="1302"/>
                      <a:pt x="92" y="1277"/>
                    </a:cubicBezTo>
                    <a:cubicBezTo>
                      <a:pt x="92" y="388"/>
                      <a:pt x="92" y="388"/>
                      <a:pt x="92" y="388"/>
                    </a:cubicBezTo>
                    <a:cubicBezTo>
                      <a:pt x="174" y="349"/>
                      <a:pt x="229" y="265"/>
                      <a:pt x="229" y="172"/>
                    </a:cubicBezTo>
                    <a:cubicBezTo>
                      <a:pt x="229" y="118"/>
                      <a:pt x="211" y="65"/>
                      <a:pt x="176" y="23"/>
                    </a:cubicBezTo>
                    <a:cubicBezTo>
                      <a:pt x="160" y="3"/>
                      <a:pt x="131" y="0"/>
                      <a:pt x="112" y="16"/>
                    </a:cubicBezTo>
                    <a:cubicBezTo>
                      <a:pt x="92" y="32"/>
                      <a:pt x="89" y="61"/>
                      <a:pt x="105" y="81"/>
                    </a:cubicBezTo>
                    <a:cubicBezTo>
                      <a:pt x="126" y="107"/>
                      <a:pt x="137" y="138"/>
                      <a:pt x="137" y="172"/>
                    </a:cubicBezTo>
                    <a:cubicBezTo>
                      <a:pt x="137" y="236"/>
                      <a:pt x="94" y="294"/>
                      <a:pt x="33" y="312"/>
                    </a:cubicBezTo>
                    <a:cubicBezTo>
                      <a:pt x="13" y="317"/>
                      <a:pt x="0" y="335"/>
                      <a:pt x="0" y="356"/>
                    </a:cubicBezTo>
                    <a:cubicBezTo>
                      <a:pt x="0" y="1277"/>
                      <a:pt x="0" y="1277"/>
                      <a:pt x="0" y="1277"/>
                    </a:cubicBezTo>
                    <a:cubicBezTo>
                      <a:pt x="0" y="1302"/>
                      <a:pt x="20" y="1323"/>
                      <a:pt x="46" y="1323"/>
                    </a:cubicBezTo>
                    <a:close/>
                  </a:path>
                </a:pathLst>
              </a:custGeom>
              <a:solidFill>
                <a:srgbClr val="DA7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61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13" name="Picture 7" descr="E:\AINstills_PSDs_PNGs\PNG_cropped_highres\Keratinocyte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21299178" flipH="1">
              <a:off x="5594949" y="1355074"/>
              <a:ext cx="403000" cy="360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4" name="Picture 24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906274">
              <a:off x="5530453" y="1689795"/>
              <a:ext cx="70286" cy="63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7" name="Rectangle 250"/>
          <p:cNvSpPr/>
          <p:nvPr/>
        </p:nvSpPr>
        <p:spPr>
          <a:xfrm>
            <a:off x="1586301" y="4823811"/>
            <a:ext cx="184731" cy="2912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93" cap="smal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8" name="Oval 251"/>
          <p:cNvSpPr/>
          <p:nvPr/>
        </p:nvSpPr>
        <p:spPr bwMode="auto">
          <a:xfrm rot="18994036">
            <a:off x="5694806" y="3280442"/>
            <a:ext cx="122796" cy="122795"/>
          </a:xfrm>
          <a:prstGeom prst="ellipse">
            <a:avLst/>
          </a:prstGeom>
          <a:solidFill>
            <a:srgbClr val="BD315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38100"/>
          </a:sp3d>
        </p:spPr>
        <p:txBody>
          <a:bodyPr lIns="83077" tIns="43200" rIns="83077" bIns="432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16" dirty="0">
              <a:solidFill>
                <a:prstClr val="black"/>
              </a:solidFill>
            </a:endParaRPr>
          </a:p>
        </p:txBody>
      </p:sp>
      <p:sp>
        <p:nvSpPr>
          <p:cNvPr id="219" name="Oval 255"/>
          <p:cNvSpPr/>
          <p:nvPr/>
        </p:nvSpPr>
        <p:spPr bwMode="auto">
          <a:xfrm>
            <a:off x="2403279" y="4020318"/>
            <a:ext cx="78924" cy="78924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104"/>
            <a:endParaRPr lang="en-US" sz="2215" dirty="0">
              <a:cs typeface="ＭＳ Ｐゴシック" charset="-128"/>
            </a:endParaRPr>
          </a:p>
        </p:txBody>
      </p:sp>
      <p:sp>
        <p:nvSpPr>
          <p:cNvPr id="220" name="Oval 256"/>
          <p:cNvSpPr/>
          <p:nvPr/>
        </p:nvSpPr>
        <p:spPr bwMode="auto">
          <a:xfrm>
            <a:off x="2412249" y="4187568"/>
            <a:ext cx="78924" cy="78924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104"/>
            <a:endParaRPr lang="en-US" sz="2215" dirty="0">
              <a:cs typeface="ＭＳ Ｐゴシック" charset="-128"/>
            </a:endParaRPr>
          </a:p>
        </p:txBody>
      </p:sp>
      <p:sp>
        <p:nvSpPr>
          <p:cNvPr id="221" name="Oval 257"/>
          <p:cNvSpPr/>
          <p:nvPr/>
        </p:nvSpPr>
        <p:spPr bwMode="auto">
          <a:xfrm>
            <a:off x="2700656" y="4356730"/>
            <a:ext cx="78924" cy="78924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104"/>
            <a:endParaRPr lang="en-US" sz="2215" dirty="0">
              <a:cs typeface="ＭＳ Ｐゴシック" charset="-128"/>
            </a:endParaRPr>
          </a:p>
        </p:txBody>
      </p:sp>
      <p:sp>
        <p:nvSpPr>
          <p:cNvPr id="222" name="Oval 258"/>
          <p:cNvSpPr/>
          <p:nvPr/>
        </p:nvSpPr>
        <p:spPr bwMode="auto">
          <a:xfrm>
            <a:off x="2876842" y="3964231"/>
            <a:ext cx="78924" cy="78924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104"/>
            <a:endParaRPr lang="en-US" sz="2215" dirty="0">
              <a:cs typeface="ＭＳ Ｐゴシック" charset="-128"/>
            </a:endParaRPr>
          </a:p>
        </p:txBody>
      </p:sp>
      <p:grpSp>
        <p:nvGrpSpPr>
          <p:cNvPr id="223" name="Group 132"/>
          <p:cNvGrpSpPr/>
          <p:nvPr/>
        </p:nvGrpSpPr>
        <p:grpSpPr>
          <a:xfrm>
            <a:off x="2373883" y="1915613"/>
            <a:ext cx="2422414" cy="1202812"/>
            <a:chOff x="-109217" y="2504193"/>
            <a:chExt cx="2624282" cy="1303049"/>
          </a:xfrm>
        </p:grpSpPr>
        <p:sp>
          <p:nvSpPr>
            <p:cNvPr id="224" name="TextBox 107"/>
            <p:cNvSpPr>
              <a:spLocks noChangeArrowheads="1"/>
            </p:cNvSpPr>
            <p:nvPr/>
          </p:nvSpPr>
          <p:spPr bwMode="auto">
            <a:xfrm>
              <a:off x="-109217" y="2504193"/>
              <a:ext cx="2624282" cy="130304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337625">
              <a:spAutoFit/>
            </a:bodyPr>
            <a:lstStyle/>
            <a:p>
              <a:pPr marL="54222" eaLnBrk="0" hangingPunct="0">
                <a:defRPr/>
              </a:pPr>
              <a:r>
                <a:rPr lang="en-US" sz="1293" dirty="0" smtClean="0">
                  <a:solidFill>
                    <a:prstClr val="black"/>
                  </a:solidFill>
                </a:rPr>
                <a:t>La IL-1β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es</a:t>
              </a:r>
              <a:r>
                <a:rPr lang="en-US" sz="1293" dirty="0" smtClean="0">
                  <a:solidFill>
                    <a:prstClr val="black"/>
                  </a:solidFill>
                </a:rPr>
                <a:t>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liberada</a:t>
              </a:r>
              <a:r>
                <a:rPr lang="en-US" sz="1293" dirty="0" smtClean="0">
                  <a:solidFill>
                    <a:prstClr val="black"/>
                  </a:solidFill>
                </a:rPr>
                <a:t>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por</a:t>
              </a:r>
              <a:r>
                <a:rPr lang="en-US" sz="1293" dirty="0" smtClean="0">
                  <a:solidFill>
                    <a:prstClr val="black"/>
                  </a:solidFill>
                </a:rPr>
                <a:t> la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célula</a:t>
              </a:r>
              <a:r>
                <a:rPr lang="en-US" sz="1293" dirty="0" smtClean="0">
                  <a:solidFill>
                    <a:prstClr val="black"/>
                  </a:solidFill>
                </a:rPr>
                <a:t>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inmunitaria</a:t>
              </a:r>
              <a:r>
                <a:rPr lang="en-US" sz="1293" dirty="0" smtClean="0">
                  <a:solidFill>
                    <a:prstClr val="black"/>
                  </a:solidFill>
                </a:rPr>
                <a:t>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iniciádose</a:t>
              </a:r>
              <a:r>
                <a:rPr lang="en-US" sz="1293" dirty="0" smtClean="0">
                  <a:solidFill>
                    <a:prstClr val="black"/>
                  </a:solidFill>
                </a:rPr>
                <a:t> la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cascada</a:t>
              </a:r>
              <a:r>
                <a:rPr lang="en-US" sz="1293" dirty="0" smtClean="0">
                  <a:solidFill>
                    <a:prstClr val="black"/>
                  </a:solidFill>
                </a:rPr>
                <a:t>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inflamatoria</a:t>
              </a:r>
              <a:r>
                <a:rPr lang="en-US" sz="1293" dirty="0" smtClean="0">
                  <a:solidFill>
                    <a:prstClr val="black"/>
                  </a:solidFill>
                </a:rPr>
                <a:t> en la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célula</a:t>
              </a:r>
              <a:r>
                <a:rPr lang="en-US" sz="1293" dirty="0" smtClean="0">
                  <a:solidFill>
                    <a:prstClr val="black"/>
                  </a:solidFill>
                </a:rPr>
                <a:t>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diana</a:t>
              </a:r>
              <a:endParaRPr lang="en-US" sz="1293" dirty="0">
                <a:solidFill>
                  <a:prstClr val="black"/>
                </a:solidFill>
              </a:endParaRPr>
            </a:p>
          </p:txBody>
        </p:sp>
        <p:sp>
          <p:nvSpPr>
            <p:cNvPr id="225" name="Oval 134"/>
            <p:cNvSpPr/>
            <p:nvPr/>
          </p:nvSpPr>
          <p:spPr bwMode="auto">
            <a:xfrm>
              <a:off x="-34421" y="2565154"/>
              <a:ext cx="274320" cy="274320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3077" tIns="43200" rIns="83077" bIns="43200" anchor="ctr"/>
            <a:lstStyle/>
            <a:p>
              <a:pPr algn="ctr" eaLnBrk="0" hangingPunct="0">
                <a:defRPr/>
              </a:pPr>
              <a:r>
                <a:rPr lang="en-US" sz="1293" b="1" kern="0" dirty="0">
                  <a:solidFill>
                    <a:srgbClr val="0D0016"/>
                  </a:solidFill>
                </a:rPr>
                <a:t>3</a:t>
              </a:r>
            </a:p>
          </p:txBody>
        </p:sp>
      </p:grpSp>
      <p:grpSp>
        <p:nvGrpSpPr>
          <p:cNvPr id="226" name="Group 135"/>
          <p:cNvGrpSpPr/>
          <p:nvPr/>
        </p:nvGrpSpPr>
        <p:grpSpPr>
          <a:xfrm>
            <a:off x="2382904" y="5152572"/>
            <a:ext cx="2691166" cy="762550"/>
            <a:chOff x="-225331" y="2504189"/>
            <a:chExt cx="2915429" cy="826096"/>
          </a:xfrm>
        </p:grpSpPr>
        <p:sp>
          <p:nvSpPr>
            <p:cNvPr id="227" name="TextBox 107"/>
            <p:cNvSpPr>
              <a:spLocks noChangeArrowheads="1"/>
            </p:cNvSpPr>
            <p:nvPr/>
          </p:nvSpPr>
          <p:spPr bwMode="auto">
            <a:xfrm>
              <a:off x="-225331" y="2504189"/>
              <a:ext cx="2915429" cy="82609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337625">
              <a:spAutoFit/>
            </a:bodyPr>
            <a:lstStyle/>
            <a:p>
              <a:pPr marL="54222" eaLnBrk="0" hangingPunct="0">
                <a:defRPr/>
              </a:pPr>
              <a:r>
                <a:rPr lang="en-US" sz="1293" dirty="0" err="1" smtClean="0">
                  <a:solidFill>
                    <a:prstClr val="black"/>
                  </a:solidFill>
                </a:rPr>
                <a:t>Inflamasoma</a:t>
              </a:r>
              <a:r>
                <a:rPr lang="en-US" sz="1293" dirty="0" smtClean="0">
                  <a:solidFill>
                    <a:prstClr val="black"/>
                  </a:solidFill>
                </a:rPr>
                <a:t> NLRP3 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activa</a:t>
              </a:r>
              <a:r>
                <a:rPr lang="en-US" sz="1293" dirty="0" smtClean="0">
                  <a:solidFill>
                    <a:prstClr val="black"/>
                  </a:solidFill>
                </a:rPr>
                <a:t> la </a:t>
              </a:r>
              <a:r>
                <a:rPr lang="en-US" sz="1293" dirty="0">
                  <a:solidFill>
                    <a:prstClr val="black"/>
                  </a:solidFill>
                </a:rPr>
                <a:t>caspase-1,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que</a:t>
              </a:r>
              <a:r>
                <a:rPr lang="en-US" sz="1293" dirty="0" smtClean="0">
                  <a:solidFill>
                    <a:prstClr val="black"/>
                  </a:solidFill>
                </a:rPr>
                <a:t> </a:t>
              </a:r>
              <a:r>
                <a:rPr lang="en-US" sz="1293" dirty="0" err="1" smtClean="0">
                  <a:solidFill>
                    <a:prstClr val="black"/>
                  </a:solidFill>
                </a:rPr>
                <a:t>transforma</a:t>
              </a:r>
              <a:r>
                <a:rPr lang="en-US" sz="1293" dirty="0" smtClean="0">
                  <a:solidFill>
                    <a:prstClr val="black"/>
                  </a:solidFill>
                </a:rPr>
                <a:t> la  </a:t>
              </a:r>
              <a:r>
                <a:rPr lang="en-US" sz="1293" dirty="0">
                  <a:solidFill>
                    <a:prstClr val="black"/>
                  </a:solidFill>
                </a:rPr>
                <a:t>pro-IL-1β </a:t>
              </a:r>
              <a:r>
                <a:rPr lang="en-US" sz="1293" dirty="0" smtClean="0">
                  <a:solidFill>
                    <a:prstClr val="black"/>
                  </a:solidFill>
                </a:rPr>
                <a:t> en IL-1β </a:t>
              </a:r>
              <a:endParaRPr lang="en-US" sz="1293" dirty="0">
                <a:solidFill>
                  <a:prstClr val="black"/>
                </a:solidFill>
              </a:endParaRPr>
            </a:p>
          </p:txBody>
        </p:sp>
        <p:sp>
          <p:nvSpPr>
            <p:cNvPr id="228" name="Oval 137"/>
            <p:cNvSpPr/>
            <p:nvPr/>
          </p:nvSpPr>
          <p:spPr bwMode="auto">
            <a:xfrm>
              <a:off x="-106991" y="2565154"/>
              <a:ext cx="274320" cy="274320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3077" tIns="43200" rIns="83077" bIns="43200" anchor="ctr"/>
            <a:lstStyle/>
            <a:p>
              <a:pPr algn="ctr" eaLnBrk="0" hangingPunct="0">
                <a:defRPr/>
              </a:pPr>
              <a:r>
                <a:rPr lang="en-US" sz="1293" b="1" kern="0" dirty="0">
                  <a:solidFill>
                    <a:srgbClr val="0D0016"/>
                  </a:solidFill>
                </a:rPr>
                <a:t>2</a:t>
              </a:r>
            </a:p>
          </p:txBody>
        </p:sp>
      </p:grpSp>
      <p:sp>
        <p:nvSpPr>
          <p:cNvPr id="229" name="TextBox 241"/>
          <p:cNvSpPr txBox="1">
            <a:spLocks noChangeArrowheads="1"/>
          </p:cNvSpPr>
          <p:nvPr/>
        </p:nvSpPr>
        <p:spPr bwMode="auto">
          <a:xfrm>
            <a:off x="2912222" y="4593800"/>
            <a:ext cx="1180131" cy="43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8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Inactive</a:t>
            </a:r>
            <a:br>
              <a:rPr lang="en-US" sz="1108" b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n-US" sz="1108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inflammasome</a:t>
            </a:r>
          </a:p>
        </p:txBody>
      </p:sp>
      <p:pic>
        <p:nvPicPr>
          <p:cNvPr id="230" name="Picture 254" descr="excellence.png"/>
          <p:cNvPicPr>
            <a:picLocks noChangeAspect="1"/>
          </p:cNvPicPr>
          <p:nvPr/>
        </p:nvPicPr>
        <p:blipFill>
          <a:blip r:embed="rId1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148077">
            <a:off x="2593928" y="3959484"/>
            <a:ext cx="172894" cy="344136"/>
          </a:xfrm>
          <a:prstGeom prst="rect">
            <a:avLst/>
          </a:prstGeom>
          <a:ln>
            <a:noFill/>
          </a:ln>
        </p:spPr>
      </p:pic>
      <p:sp>
        <p:nvSpPr>
          <p:cNvPr id="17" name="Rectangle 14"/>
          <p:cNvSpPr/>
          <p:nvPr/>
        </p:nvSpPr>
        <p:spPr>
          <a:xfrm>
            <a:off x="2477295" y="3096173"/>
            <a:ext cx="1419363" cy="2912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93" cap="small" dirty="0" err="1" smtClean="0">
                <a:solidFill>
                  <a:srgbClr val="FFFFFF">
                    <a:lumMod val="50000"/>
                  </a:srgbClr>
                </a:solidFill>
              </a:rPr>
              <a:t>Membrana</a:t>
            </a:r>
            <a:r>
              <a:rPr lang="en-US" sz="1293" cap="small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1293" cap="small" dirty="0" err="1" smtClean="0">
                <a:solidFill>
                  <a:srgbClr val="FFFFFF">
                    <a:lumMod val="50000"/>
                  </a:srgbClr>
                </a:solidFill>
              </a:rPr>
              <a:t>Celular</a:t>
            </a:r>
            <a:endParaRPr lang="en-US" sz="1293" cap="small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33" name="232 Imagen" descr="prohibido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860032" y="3140968"/>
            <a:ext cx="999555" cy="999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  <a:solidFill>
            <a:srgbClr val="CF2B2F"/>
          </a:solidFill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2</a:t>
            </a:r>
            <a:r>
              <a:rPr lang="es-ES" dirty="0" smtClean="0">
                <a:solidFill>
                  <a:schemeClr val="bg1"/>
                </a:solidFill>
              </a:rPr>
              <a:t>   Cómo actúa la </a:t>
            </a:r>
            <a:r>
              <a:rPr lang="es-ES" dirty="0" err="1" smtClean="0">
                <a:solidFill>
                  <a:schemeClr val="bg1"/>
                </a:solidFill>
              </a:rPr>
              <a:t>colchicina</a:t>
            </a:r>
            <a:r>
              <a:rPr lang="es-ES" dirty="0" smtClean="0">
                <a:solidFill>
                  <a:schemeClr val="bg1"/>
                </a:solidFill>
              </a:rPr>
              <a:t>?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0" y="6381328"/>
            <a:ext cx="9144000" cy="476672"/>
            <a:chOff x="0" y="6381328"/>
            <a:chExt cx="9144000" cy="476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328"/>
              <a:ext cx="759633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1832" y="6383729"/>
              <a:ext cx="1512168" cy="4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6 Imagen" descr="colchici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1421" y="2132856"/>
            <a:ext cx="2965035" cy="3024336"/>
          </a:xfrm>
          <a:prstGeom prst="rect">
            <a:avLst/>
          </a:prstGeom>
        </p:spPr>
      </p:pic>
      <p:pic>
        <p:nvPicPr>
          <p:cNvPr id="12" name="11 Imagen" descr="Colchicum_autumna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204864"/>
            <a:ext cx="3888432" cy="2703111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51520" y="5085184"/>
            <a:ext cx="5106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i="1" dirty="0" err="1" smtClean="0"/>
              <a:t>Colchicum</a:t>
            </a:r>
            <a:r>
              <a:rPr lang="es-ES" i="1" dirty="0" smtClean="0"/>
              <a:t> </a:t>
            </a:r>
            <a:r>
              <a:rPr lang="es-ES" i="1" dirty="0" err="1" smtClean="0"/>
              <a:t>autumnale</a:t>
            </a:r>
            <a:r>
              <a:rPr lang="es-ES" i="1" dirty="0" smtClean="0"/>
              <a:t> (</a:t>
            </a:r>
            <a:r>
              <a:rPr lang="es-ES" b="1" dirty="0" smtClean="0"/>
              <a:t>cólquico</a:t>
            </a:r>
            <a:r>
              <a:rPr lang="es-ES" dirty="0" smtClean="0"/>
              <a:t>, </a:t>
            </a:r>
            <a:r>
              <a:rPr lang="es-ES" b="1" dirty="0" smtClean="0"/>
              <a:t>mataperros</a:t>
            </a:r>
            <a:r>
              <a:rPr lang="es-ES" dirty="0" smtClean="0"/>
              <a:t>, </a:t>
            </a:r>
          </a:p>
          <a:p>
            <a:pPr algn="ctr"/>
            <a:r>
              <a:rPr lang="es-ES" b="1" dirty="0" smtClean="0"/>
              <a:t>narciso de otoño</a:t>
            </a:r>
            <a:r>
              <a:rPr lang="es-ES" dirty="0" smtClean="0"/>
              <a:t>, </a:t>
            </a:r>
            <a:r>
              <a:rPr lang="es-ES" b="1" dirty="0" smtClean="0"/>
              <a:t>quitameriendas</a:t>
            </a:r>
            <a:r>
              <a:rPr lang="es-ES" dirty="0" smtClean="0"/>
              <a:t>, </a:t>
            </a:r>
            <a:r>
              <a:rPr lang="es-ES" b="1" dirty="0" smtClean="0"/>
              <a:t>azafrán bastardo</a:t>
            </a:r>
          </a:p>
          <a:p>
            <a:pPr algn="ctr"/>
            <a:r>
              <a:rPr lang="es-ES" dirty="0" smtClean="0"/>
              <a:t> o </a:t>
            </a:r>
            <a:r>
              <a:rPr lang="es-ES" b="1" dirty="0" smtClean="0"/>
              <a:t>azafrán silvestre</a:t>
            </a:r>
            <a:r>
              <a:rPr lang="es-ES" i="1" dirty="0" smtClean="0"/>
              <a:t>)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969</Words>
  <Application>Microsoft Office PowerPoint</Application>
  <PresentationFormat>Presentación en pantalla (4:3)</PresentationFormat>
  <Paragraphs>212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Tratamiento de la FMF</vt:lpstr>
      <vt:lpstr>Diapositiva 2</vt:lpstr>
      <vt:lpstr>Diapositiva 3</vt:lpstr>
      <vt:lpstr>1   Cómo se desencadena la FMF?</vt:lpstr>
      <vt:lpstr>1   Cómo se desencadena la FMF?</vt:lpstr>
      <vt:lpstr>1   Cómo se desencadena la FMF?</vt:lpstr>
      <vt:lpstr>1   Cómo se desencadena la FMF?</vt:lpstr>
      <vt:lpstr>1   Cómo se desencadena la FMF?</vt:lpstr>
      <vt:lpstr>2   Cómo actúa la colchicina?</vt:lpstr>
      <vt:lpstr>2   Cómo actúa la colchicina?</vt:lpstr>
      <vt:lpstr>2   Cómo actúa la colchicina?</vt:lpstr>
      <vt:lpstr>3   Qué es un medicamento biológico?</vt:lpstr>
      <vt:lpstr>3   Qué es un medicamento biológico?</vt:lpstr>
      <vt:lpstr>3   Qué es un medicamento biológico?</vt:lpstr>
      <vt:lpstr>3   Qué es un medicamento biológico?</vt:lpstr>
      <vt:lpstr>3   Qué es un medicamento biológico?</vt:lpstr>
      <vt:lpstr>4  CANAKINUMAB</vt:lpstr>
      <vt:lpstr>4  CANAKINUMAB</vt:lpstr>
      <vt:lpstr>4  CANAKINUMAB</vt:lpstr>
      <vt:lpstr>4  CANAKINUMAB</vt:lpstr>
      <vt:lpstr>4  CANAKINUMAB</vt:lpstr>
      <vt:lpstr>4  CANAKINUMAB</vt:lpstr>
      <vt:lpstr>4  CANAKINUMAB</vt:lpstr>
      <vt:lpstr>4  CANAKINUMAB</vt:lpstr>
      <vt:lpstr>Conclusiones: </vt:lpstr>
      <vt:lpstr>Para saber más: 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Tratamiento de la FMF</dc:title>
  <dc:creator>guillermo</dc:creator>
  <cp:lastModifiedBy>usuario</cp:lastModifiedBy>
  <cp:revision>59</cp:revision>
  <dcterms:created xsi:type="dcterms:W3CDTF">2017-02-19T17:16:56Z</dcterms:created>
  <dcterms:modified xsi:type="dcterms:W3CDTF">2017-02-24T14:39:00Z</dcterms:modified>
</cp:coreProperties>
</file>