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65" r:id="rId5"/>
    <p:sldId id="264" r:id="rId6"/>
    <p:sldId id="266" r:id="rId7"/>
    <p:sldId id="260" r:id="rId8"/>
    <p:sldId id="267" r:id="rId9"/>
    <p:sldId id="258" r:id="rId10"/>
    <p:sldId id="271" r:id="rId11"/>
    <p:sldId id="257" r:id="rId12"/>
    <p:sldId id="262" r:id="rId13"/>
    <p:sldId id="261" r:id="rId14"/>
    <p:sldId id="25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CB31-6A7F-5647-954F-9E1DFCF2C7C7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2B17-532B-C146-B161-FDDE728AB9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0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 smtClean="0"/>
              <a:t>resumen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enfermedades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autoinflamatorias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conjunto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corresponden</a:t>
            </a:r>
            <a:r>
              <a:rPr lang="en-US" baseline="0" dirty="0" smtClean="0"/>
              <a:t> a un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inapropiado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respuesta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inmunidad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innata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señales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peligro</a:t>
            </a:r>
            <a:r>
              <a:rPr lang="en-US" baseline="0" dirty="0" smtClean="0"/>
              <a:t>. En </a:t>
            </a:r>
            <a:r>
              <a:rPr lang="en-US" baseline="0" dirty="0" err="1" smtClean="0"/>
              <a:t>contraposición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tendremos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déficit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respuesta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inmunidad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innata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explicará</a:t>
            </a:r>
            <a:r>
              <a:rPr lang="en-US" baseline="0" dirty="0" smtClean="0"/>
              <a:t> el Dr. </a:t>
            </a:r>
            <a:r>
              <a:rPr lang="en-US" baseline="0" dirty="0" err="1" smtClean="0"/>
              <a:t>Aróstegui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próxima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charla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74F7-55B1-4C43-8DB8-8A828F85A4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corresponden</a:t>
            </a:r>
            <a:r>
              <a:rPr lang="en-US" baseline="0" dirty="0" smtClean="0"/>
              <a:t>  a </a:t>
            </a:r>
            <a:r>
              <a:rPr lang="en-US" baseline="0" dirty="0" err="1" smtClean="0"/>
              <a:t>niños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nuestra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consulta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durante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accesos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fiebre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74F7-55B1-4C43-8DB8-8A828F85A4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8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3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94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05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9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5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43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3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2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886A-5354-2349-98F2-D419483C6988}" type="datetimeFigureOut">
              <a:rPr lang="es-ES" smtClean="0"/>
              <a:t>25/02/16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4B3D-DD6E-D240-9EAF-9E38792BB82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88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core/lw/2.0/html/tileshop_pmc/tileshop_pmc_inline.html?title=An%20external%20file%20that%20holds%20a%20picture,%20illustration,%20etc.%0AObject%20name%20is%20nihms-186027-f0004.jpg%20%5BObject%20name%20is%20nihms-186027-f0004.jpg%5D&amp;p=PMC3&amp;id=2856775_nihms-186027-f0004.jpg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ncbi.nlm.nih.gov/entrez/eutils/elink.fcgi?dbfrom=pubmed&amp;retmode=ref&amp;cmd=prlinks&amp;id=20353899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69396"/>
            <a:ext cx="7772400" cy="1270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Enfermedades </a:t>
            </a:r>
            <a:r>
              <a:rPr lang="es-ES" dirty="0" err="1" smtClean="0"/>
              <a:t>autoinflamatorias</a:t>
            </a:r>
            <a:r>
              <a:rPr lang="es-ES" dirty="0" smtClean="0"/>
              <a:t>:</a:t>
            </a:r>
            <a:br>
              <a:rPr lang="es-ES" dirty="0" smtClean="0"/>
            </a:br>
            <a:r>
              <a:rPr lang="es-ES" dirty="0" smtClean="0"/>
              <a:t>cuidados necesarios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5804" y="2333170"/>
            <a:ext cx="6626596" cy="3305630"/>
          </a:xfrm>
        </p:spPr>
        <p:txBody>
          <a:bodyPr/>
          <a:lstStyle/>
          <a:p>
            <a:r>
              <a:rPr lang="es-ES" b="1" dirty="0" smtClean="0"/>
              <a:t>Teresa Español</a:t>
            </a:r>
          </a:p>
          <a:p>
            <a:r>
              <a:rPr lang="es-ES" b="1" dirty="0" smtClean="0"/>
              <a:t>Pediatra e Inmunóloga</a:t>
            </a:r>
          </a:p>
          <a:p>
            <a:r>
              <a:rPr lang="es-ES" b="1" dirty="0" smtClean="0"/>
              <a:t>Asesor médico de AEDIP</a:t>
            </a:r>
          </a:p>
          <a:p>
            <a:r>
              <a:rPr lang="es-ES" sz="2800" b="1" i="1" dirty="0"/>
              <a:t>e</a:t>
            </a:r>
            <a:r>
              <a:rPr lang="es-ES" sz="2800" b="1" i="1" dirty="0" smtClean="0"/>
              <a:t>spaol.teresa2@gmail.com</a:t>
            </a:r>
          </a:p>
          <a:p>
            <a:endParaRPr lang="es-ES" sz="2800" b="1" i="1" dirty="0"/>
          </a:p>
        </p:txBody>
      </p:sp>
    </p:spTree>
    <p:extLst>
      <p:ext uri="{BB962C8B-B14F-4D97-AF65-F5344CB8AC3E}">
        <p14:creationId xmlns:p14="http://schemas.microsoft.com/office/powerpoint/2010/main" val="132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ona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54" r="31307"/>
          <a:stretch>
            <a:fillRect/>
          </a:stretch>
        </p:blipFill>
        <p:spPr>
          <a:xfrm>
            <a:off x="467158" y="331339"/>
            <a:ext cx="3439621" cy="2926816"/>
          </a:xfrm>
        </p:spPr>
      </p:pic>
      <p:pic>
        <p:nvPicPr>
          <p:cNvPr id="3" name="2 Imagen" descr="IMG pell cias1_0002.jpg"/>
          <p:cNvPicPr>
            <a:picLocks noChangeAspect="1"/>
          </p:cNvPicPr>
          <p:nvPr/>
        </p:nvPicPr>
        <p:blipFill>
          <a:blip r:embed="rId4" cstate="print"/>
          <a:srcRect l="1679" t="29395" r="3987" b="31411"/>
          <a:stretch>
            <a:fillRect/>
          </a:stretch>
        </p:blipFill>
        <p:spPr>
          <a:xfrm rot="16200000">
            <a:off x="4650576" y="2743191"/>
            <a:ext cx="6231443" cy="175533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5" y="3908714"/>
            <a:ext cx="4031021" cy="28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13852" y="938790"/>
            <a:ext cx="301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Afectación sistémica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8125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ormones i R.imm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85" r="-58985"/>
          <a:stretch>
            <a:fillRect/>
          </a:stretch>
        </p:blipFill>
        <p:spPr>
          <a:xfrm>
            <a:off x="-1152370" y="-1"/>
            <a:ext cx="11747122" cy="7054951"/>
          </a:xfrm>
        </p:spPr>
      </p:pic>
      <p:cxnSp>
        <p:nvCxnSpPr>
          <p:cNvPr id="5" name="Conector recto de flecha 4"/>
          <p:cNvCxnSpPr/>
          <p:nvPr/>
        </p:nvCxnSpPr>
        <p:spPr>
          <a:xfrm flipH="1">
            <a:off x="6749598" y="2974838"/>
            <a:ext cx="705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3492388" y="3715608"/>
            <a:ext cx="364525" cy="105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667781" y="4150663"/>
            <a:ext cx="246936" cy="28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nillo 13"/>
          <p:cNvSpPr/>
          <p:nvPr/>
        </p:nvSpPr>
        <p:spPr>
          <a:xfrm>
            <a:off x="6291001" y="2857255"/>
            <a:ext cx="458597" cy="340989"/>
          </a:xfrm>
          <a:prstGeom prst="donut">
            <a:avLst>
              <a:gd name="adj" fmla="val 43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5667780" y="1799012"/>
            <a:ext cx="423319" cy="364506"/>
          </a:xfrm>
          <a:prstGeom prst="donut">
            <a:avLst>
              <a:gd name="adj" fmla="val 56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6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07452"/>
            <a:ext cx="8229600" cy="5518711"/>
          </a:xfrm>
        </p:spPr>
        <p:txBody>
          <a:bodyPr/>
          <a:lstStyle/>
          <a:p>
            <a:r>
              <a:rPr lang="es-ES" dirty="0" smtClean="0"/>
              <a:t>En las </a:t>
            </a:r>
            <a:r>
              <a:rPr lang="es-ES" u="sng" dirty="0" smtClean="0"/>
              <a:t>enfermedades </a:t>
            </a:r>
            <a:r>
              <a:rPr lang="es-ES" u="sng" dirty="0" err="1" smtClean="0"/>
              <a:t>autoinflamatorias</a:t>
            </a:r>
            <a:r>
              <a:rPr lang="es-ES" u="sng" dirty="0" smtClean="0"/>
              <a:t> </a:t>
            </a:r>
            <a:r>
              <a:rPr lang="es-ES" dirty="0" smtClean="0"/>
              <a:t>se utilizan antiinflamatorios, según las </a:t>
            </a:r>
            <a:r>
              <a:rPr lang="es-ES" dirty="0" err="1" smtClean="0"/>
              <a:t>citocinas</a:t>
            </a:r>
            <a:r>
              <a:rPr lang="es-ES" dirty="0" smtClean="0"/>
              <a:t> detectadas y el defecto genético </a:t>
            </a:r>
          </a:p>
          <a:p>
            <a:r>
              <a:rPr lang="es-ES" dirty="0" smtClean="0"/>
              <a:t>En las enfermedades autoinmunes se utilizan  inmunosupresores que tienen efecto sobre las células responsables de las lesiones de los tejidos </a:t>
            </a:r>
          </a:p>
          <a:p>
            <a:r>
              <a:rPr lang="es-ES" dirty="0" smtClean="0"/>
              <a:t>Los corticoides son antiinflamatorios  que inhiben la actividad de los neutrófilos de forma inespecífica</a:t>
            </a:r>
          </a:p>
        </p:txBody>
      </p:sp>
    </p:spTree>
    <p:extLst>
      <p:ext uri="{BB962C8B-B14F-4D97-AF65-F5344CB8AC3E}">
        <p14:creationId xmlns:p14="http://schemas.microsoft.com/office/powerpoint/2010/main" val="224698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0812"/>
            <a:ext cx="8229600" cy="561535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Principales manifestaciones que se pueden evitar/ tratar :</a:t>
            </a:r>
          </a:p>
          <a:p>
            <a:r>
              <a:rPr lang="es-ES" dirty="0" smtClean="0"/>
              <a:t>Afectación articular: </a:t>
            </a:r>
            <a:r>
              <a:rPr lang="es-ES" sz="2800" i="1" dirty="0" smtClean="0"/>
              <a:t>tratamientos locales, fisioterapia, ejercicio…</a:t>
            </a:r>
          </a:p>
          <a:p>
            <a:r>
              <a:rPr lang="es-ES" dirty="0" smtClean="0"/>
              <a:t>Afectación hepática: </a:t>
            </a:r>
            <a:r>
              <a:rPr lang="es-ES" sz="2800" i="1" dirty="0" smtClean="0"/>
              <a:t>dietas no tóxicas, alcohol…</a:t>
            </a:r>
          </a:p>
          <a:p>
            <a:r>
              <a:rPr lang="es-ES" dirty="0" smtClean="0"/>
              <a:t>Afectación neurológica: </a:t>
            </a:r>
            <a:r>
              <a:rPr lang="es-ES" i="1" dirty="0" smtClean="0"/>
              <a:t>antitérmicos, paracetamol…</a:t>
            </a:r>
          </a:p>
          <a:p>
            <a:r>
              <a:rPr lang="es-ES" dirty="0" smtClean="0"/>
              <a:t>Afectación digestiva</a:t>
            </a:r>
            <a:r>
              <a:rPr lang="es-ES" i="1" dirty="0" smtClean="0"/>
              <a:t>: buena hidratación , dietas  blandas…</a:t>
            </a:r>
            <a:r>
              <a:rPr lang="es-ES" i="1" dirty="0" smtClean="0"/>
              <a:t>.</a:t>
            </a:r>
          </a:p>
          <a:p>
            <a:r>
              <a:rPr lang="es-ES" i="1" dirty="0" smtClean="0"/>
              <a:t>S</a:t>
            </a:r>
            <a:r>
              <a:rPr lang="es-ES" i="1" dirty="0" smtClean="0"/>
              <a:t>íntomas derivados de los tratamientos</a:t>
            </a:r>
            <a:endParaRPr lang="es-ES" i="1" dirty="0" smtClean="0"/>
          </a:p>
          <a:p>
            <a:r>
              <a:rPr lang="es-ES" i="1" dirty="0" smtClean="0"/>
              <a:t>Stress………</a:t>
            </a:r>
          </a:p>
          <a:p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06007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cud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85" r="-124085"/>
          <a:stretch>
            <a:fillRect/>
          </a:stretch>
        </p:blipFill>
        <p:spPr>
          <a:xfrm>
            <a:off x="-1975498" y="1070167"/>
            <a:ext cx="7740892" cy="4894241"/>
          </a:xfrm>
        </p:spPr>
      </p:pic>
      <p:sp>
        <p:nvSpPr>
          <p:cNvPr id="5" name="CuadroTexto 4"/>
          <p:cNvSpPr txBox="1"/>
          <p:nvPr/>
        </p:nvSpPr>
        <p:spPr>
          <a:xfrm>
            <a:off x="1384265" y="413799"/>
            <a:ext cx="30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1 - CONOCER la ENFERMEDAD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445546" y="1912035"/>
            <a:ext cx="449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2- Estudios genéticos</a:t>
            </a:r>
            <a:r>
              <a:rPr lang="es-ES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Diagnóstico definitivo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Pronóstico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Consejo genético 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45545" y="4223601"/>
            <a:ext cx="311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3- </a:t>
            </a:r>
            <a:r>
              <a:rPr lang="es-ES" sz="2000" b="1" dirty="0"/>
              <a:t>M</a:t>
            </a:r>
            <a:r>
              <a:rPr lang="es-ES" sz="2000" b="1" dirty="0" smtClean="0"/>
              <a:t>anejo </a:t>
            </a:r>
            <a:r>
              <a:rPr lang="es-ES" sz="2000" b="1" dirty="0" smtClean="0"/>
              <a:t>pluridisciplinario</a:t>
            </a:r>
          </a:p>
          <a:p>
            <a:r>
              <a:rPr lang="es-ES" sz="2000" b="1" dirty="0" smtClean="0"/>
              <a:t>-médico</a:t>
            </a:r>
          </a:p>
          <a:p>
            <a:r>
              <a:rPr lang="es-ES" sz="2000" b="1" dirty="0" smtClean="0"/>
              <a:t>-psicológico</a:t>
            </a:r>
            <a:r>
              <a:rPr lang="es-ES" sz="2000" b="1" dirty="0" smtClean="0"/>
              <a:t>  </a:t>
            </a:r>
          </a:p>
          <a:p>
            <a:r>
              <a:rPr lang="es-ES" sz="2000" b="1" dirty="0" smtClean="0"/>
              <a:t>-familiar/amigos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293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909024" cy="57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recirc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57" y="380999"/>
            <a:ext cx="3740843" cy="569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nillo 3"/>
          <p:cNvSpPr/>
          <p:nvPr/>
        </p:nvSpPr>
        <p:spPr>
          <a:xfrm>
            <a:off x="6647826" y="2099189"/>
            <a:ext cx="984863" cy="803394"/>
          </a:xfrm>
          <a:prstGeom prst="donut">
            <a:avLst>
              <a:gd name="adj" fmla="val 33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el´s prec.M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98" r="-17198"/>
          <a:stretch>
            <a:fillRect/>
          </a:stretch>
        </p:blipFill>
        <p:spPr>
          <a:xfrm>
            <a:off x="-541338" y="257175"/>
            <a:ext cx="9685338" cy="5868988"/>
          </a:xfrm>
        </p:spPr>
      </p:pic>
      <p:sp>
        <p:nvSpPr>
          <p:cNvPr id="27650" name="CuadroTexto 2"/>
          <p:cNvSpPr txBox="1">
            <a:spLocks noChangeArrowheads="1"/>
          </p:cNvSpPr>
          <p:nvPr/>
        </p:nvSpPr>
        <p:spPr bwMode="auto">
          <a:xfrm>
            <a:off x="1041400" y="6315075"/>
            <a:ext cx="3296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 err="1" smtClean="0"/>
              <a:t>Citocinas</a:t>
            </a:r>
            <a:r>
              <a:rPr lang="es-ES" dirty="0" smtClean="0"/>
              <a:t>      Anticuerpos         </a:t>
            </a: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535113" y="6126163"/>
            <a:ext cx="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1781175" y="6126163"/>
            <a:ext cx="354013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874963" y="6126163"/>
            <a:ext cx="0" cy="188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7380288" y="3687763"/>
            <a:ext cx="557212" cy="2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5" name="CuadroTexto 12"/>
          <p:cNvSpPr txBox="1">
            <a:spLocks noChangeArrowheads="1"/>
          </p:cNvSpPr>
          <p:nvPr/>
        </p:nvSpPr>
        <p:spPr bwMode="auto">
          <a:xfrm>
            <a:off x="7812088" y="3284538"/>
            <a:ext cx="14081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/>
              <a:t>-</a:t>
            </a:r>
            <a:r>
              <a:rPr lang="es-ES" sz="2000" dirty="0" err="1" smtClean="0"/>
              <a:t>Citocinas</a:t>
            </a:r>
            <a:endParaRPr lang="es-ES" sz="2000" dirty="0"/>
          </a:p>
          <a:p>
            <a:pPr eaLnBrk="1" hangingPunct="1"/>
            <a:r>
              <a:rPr lang="es-ES" sz="2000" dirty="0" smtClean="0"/>
              <a:t>Proteínas</a:t>
            </a:r>
          </a:p>
          <a:p>
            <a:pPr eaLnBrk="1" hangingPunct="1"/>
            <a:r>
              <a:rPr lang="es-ES" sz="2000" dirty="0" err="1" smtClean="0"/>
              <a:t>Inflamator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2" name="Anillo 1"/>
          <p:cNvSpPr/>
          <p:nvPr/>
        </p:nvSpPr>
        <p:spPr>
          <a:xfrm>
            <a:off x="731658" y="5439460"/>
            <a:ext cx="1932682" cy="1546243"/>
          </a:xfrm>
          <a:prstGeom prst="donut">
            <a:avLst>
              <a:gd name="adj" fmla="val 30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Anillo 2"/>
          <p:cNvSpPr/>
          <p:nvPr/>
        </p:nvSpPr>
        <p:spPr>
          <a:xfrm>
            <a:off x="6143167" y="2346975"/>
            <a:ext cx="3077033" cy="3603298"/>
          </a:xfrm>
          <a:prstGeom prst="donut">
            <a:avLst>
              <a:gd name="adj" fmla="val 2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5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is documentos\Mis imágenes\tej.y cel.r.innata y a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4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1026" descr="C:\Mis documentos\Mis imágenes\prop.citoc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is documentos\Mis imágenes\T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L-1_ IL-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 b="1423"/>
          <a:stretch>
            <a:fillRect/>
          </a:stretch>
        </p:blipFill>
        <p:spPr>
          <a:xfrm>
            <a:off x="234683" y="220892"/>
            <a:ext cx="8841905" cy="6184970"/>
          </a:xfrm>
        </p:spPr>
      </p:pic>
    </p:spTree>
    <p:extLst>
      <p:ext uri="{BB962C8B-B14F-4D97-AF65-F5344CB8AC3E}">
        <p14:creationId xmlns:p14="http://schemas.microsoft.com/office/powerpoint/2010/main" val="353541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An external file that holds a picture, illustration, etc.&#10;Object name is nihms-186027-f0004.jpg Object name is nihms-186027-f0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54" y="1000107"/>
            <a:ext cx="4790289" cy="346229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8596" y="535782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Monogenic IL-1 Mediated </a:t>
            </a:r>
            <a:r>
              <a:rPr lang="en-US" b="1" dirty="0" err="1" smtClean="0"/>
              <a:t>Autoinflammatory</a:t>
            </a:r>
            <a:r>
              <a:rPr lang="en-US" b="1" dirty="0" smtClean="0"/>
              <a:t> and Immunodeficiency Syndromes: Finding the Right Balance in Response to Danger Signals.</a:t>
            </a:r>
            <a:endParaRPr lang="en-US" dirty="0" smtClean="0"/>
          </a:p>
          <a:p>
            <a:r>
              <a:rPr lang="en-US" dirty="0" err="1" smtClean="0">
                <a:hlinkClick r:id="rId5" action="ppaction://hlinkfile"/>
              </a:rPr>
              <a:t>Clin</a:t>
            </a:r>
            <a:r>
              <a:rPr lang="en-US" dirty="0" smtClean="0">
                <a:hlinkClick r:id="rId5" action="ppaction://hlinkfile"/>
              </a:rPr>
              <a:t> </a:t>
            </a:r>
            <a:r>
              <a:rPr lang="en-US" dirty="0" err="1" smtClean="0">
                <a:hlinkClick r:id="rId5" action="ppaction://hlinkfile"/>
              </a:rPr>
              <a:t>Immunol</a:t>
            </a:r>
            <a:r>
              <a:rPr lang="en-US" dirty="0" smtClean="0">
                <a:hlinkClick r:id="rId5" action="ppaction://hlinkfile"/>
              </a:rPr>
              <a:t>. 2010 May; 135(2): 210–222. </a:t>
            </a:r>
            <a:endParaRPr lang="en-US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5204436" y="1"/>
            <a:ext cx="3939564" cy="49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es-ES_tradnl" b="1" dirty="0">
                <a:latin typeface="Arial" charset="0"/>
                <a:cs typeface="Arial" charset="0"/>
              </a:rPr>
              <a:t>ENFERMEDADES AUTOINFLAMATORIAS</a:t>
            </a:r>
          </a:p>
          <a:p>
            <a:pPr>
              <a:buSzPct val="99000"/>
            </a:pPr>
            <a:endParaRPr lang="es-ES_tradnl" b="1" dirty="0">
              <a:latin typeface="Arial" charset="0"/>
              <a:cs typeface="Arial" charset="0"/>
            </a:endParaRPr>
          </a:p>
          <a:p>
            <a:pPr>
              <a:buSzPct val="99000"/>
            </a:pPr>
            <a:r>
              <a:rPr lang="es-ES_tradnl" dirty="0" smtClean="0">
                <a:latin typeface="Arial" charset="0"/>
                <a:cs typeface="Arial" charset="0"/>
              </a:rPr>
              <a:t>- Caracterizadas </a:t>
            </a:r>
            <a:r>
              <a:rPr lang="es-ES_tradnl" dirty="0">
                <a:latin typeface="Arial" charset="0"/>
                <a:cs typeface="Arial" charset="0"/>
              </a:rPr>
              <a:t>por crisis inflamatorias.</a:t>
            </a:r>
          </a:p>
          <a:p>
            <a:pPr>
              <a:buSzPct val="99000"/>
            </a:pPr>
            <a:endParaRPr lang="es-ES_tradnl" dirty="0">
              <a:latin typeface="Arial" charset="0"/>
              <a:cs typeface="Arial" charset="0"/>
            </a:endParaRPr>
          </a:p>
          <a:p>
            <a:pPr marL="285750" indent="-285750">
              <a:buSzPct val="99000"/>
              <a:buFontTx/>
              <a:buChar char="-"/>
            </a:pPr>
            <a:r>
              <a:rPr lang="es-ES_tradnl" u="sng" dirty="0" smtClean="0">
                <a:latin typeface="Arial" charset="0"/>
                <a:cs typeface="Arial" charset="0"/>
              </a:rPr>
              <a:t>Origen </a:t>
            </a:r>
            <a:r>
              <a:rPr lang="es-ES_tradnl" u="sng" dirty="0">
                <a:latin typeface="Arial" charset="0"/>
                <a:cs typeface="Arial" charset="0"/>
              </a:rPr>
              <a:t>genético</a:t>
            </a:r>
            <a:r>
              <a:rPr lang="es-ES_tradnl" dirty="0">
                <a:latin typeface="Arial" charset="0"/>
                <a:cs typeface="Arial" charset="0"/>
              </a:rPr>
              <a:t>: Proteínas involucradas en la inflamación (</a:t>
            </a:r>
            <a:r>
              <a:rPr lang="es-ES_tradnl" dirty="0" err="1">
                <a:latin typeface="Arial" charset="0"/>
                <a:cs typeface="Arial" charset="0"/>
              </a:rPr>
              <a:t>pirina</a:t>
            </a:r>
            <a:r>
              <a:rPr lang="es-ES_tradnl" dirty="0">
                <a:latin typeface="Arial" charset="0"/>
                <a:cs typeface="Arial" charset="0"/>
              </a:rPr>
              <a:t>, </a:t>
            </a:r>
            <a:r>
              <a:rPr lang="es-ES_tradnl" dirty="0" err="1">
                <a:latin typeface="Arial" charset="0"/>
                <a:cs typeface="Arial" charset="0"/>
              </a:rPr>
              <a:t>criopirina</a:t>
            </a:r>
            <a:r>
              <a:rPr lang="es-ES_tradnl" dirty="0">
                <a:latin typeface="Arial" charset="0"/>
                <a:cs typeface="Arial" charset="0"/>
              </a:rPr>
              <a:t>, </a:t>
            </a:r>
            <a:r>
              <a:rPr lang="es-ES_tradnl" dirty="0" err="1" smtClean="0">
                <a:latin typeface="Arial" charset="0"/>
                <a:cs typeface="Arial" charset="0"/>
              </a:rPr>
              <a:t>superfamilia</a:t>
            </a:r>
            <a:r>
              <a:rPr lang="es-ES_tradnl" dirty="0" smtClean="0">
                <a:latin typeface="Arial" charset="0"/>
                <a:cs typeface="Arial" charset="0"/>
              </a:rPr>
              <a:t> </a:t>
            </a:r>
          </a:p>
          <a:p>
            <a:pPr>
              <a:buSzPct val="99000"/>
            </a:pPr>
            <a:r>
              <a:rPr lang="es-ES_tradnl" dirty="0">
                <a:latin typeface="Arial" charset="0"/>
                <a:cs typeface="Arial" charset="0"/>
              </a:rPr>
              <a:t> </a:t>
            </a:r>
            <a:r>
              <a:rPr lang="es-ES_tradnl" dirty="0" smtClean="0">
                <a:latin typeface="Arial" charset="0"/>
                <a:cs typeface="Arial" charset="0"/>
              </a:rPr>
              <a:t>    del </a:t>
            </a:r>
            <a:r>
              <a:rPr lang="es-ES_tradnl" dirty="0">
                <a:latin typeface="Arial" charset="0"/>
                <a:cs typeface="Arial" charset="0"/>
              </a:rPr>
              <a:t>receptor del TNF, IL-1, 6…).</a:t>
            </a:r>
            <a:endParaRPr lang="es-ES" dirty="0">
              <a:latin typeface="Arial" charset="0"/>
              <a:cs typeface="Arial" charset="0"/>
            </a:endParaRPr>
          </a:p>
          <a:p>
            <a:pPr algn="just">
              <a:spcBef>
                <a:spcPct val="50000"/>
              </a:spcBef>
              <a:buSzPct val="99000"/>
            </a:pPr>
            <a:r>
              <a:rPr lang="es-ES" u="sng" dirty="0" smtClean="0">
                <a:latin typeface="Arial" charset="0"/>
                <a:cs typeface="Arial" charset="0"/>
              </a:rPr>
              <a:t>- Ausencia</a:t>
            </a:r>
            <a:r>
              <a:rPr lang="es-ES" dirty="0" smtClean="0">
                <a:latin typeface="Arial" charset="0"/>
                <a:cs typeface="Arial" charset="0"/>
              </a:rPr>
              <a:t> </a:t>
            </a:r>
            <a:r>
              <a:rPr lang="es-ES" dirty="0">
                <a:latin typeface="Arial" charset="0"/>
                <a:cs typeface="Arial" charset="0"/>
              </a:rPr>
              <a:t>de etiología infecciosa.</a:t>
            </a:r>
          </a:p>
          <a:p>
            <a:pPr algn="just">
              <a:spcBef>
                <a:spcPct val="50000"/>
              </a:spcBef>
              <a:buSzPct val="99000"/>
            </a:pPr>
            <a:r>
              <a:rPr lang="es-ES" u="sng" dirty="0" smtClean="0">
                <a:latin typeface="Arial" charset="0"/>
                <a:cs typeface="Arial" charset="0"/>
              </a:rPr>
              <a:t>- Ausencia</a:t>
            </a:r>
            <a:r>
              <a:rPr lang="es-ES" dirty="0" smtClean="0">
                <a:latin typeface="Arial" charset="0"/>
                <a:cs typeface="Arial" charset="0"/>
              </a:rPr>
              <a:t> </a:t>
            </a:r>
            <a:r>
              <a:rPr lang="es-ES" dirty="0">
                <a:latin typeface="Arial" charset="0"/>
                <a:cs typeface="Arial" charset="0"/>
              </a:rPr>
              <a:t>de etiología neoplásica.</a:t>
            </a:r>
          </a:p>
          <a:p>
            <a:pPr algn="just">
              <a:spcBef>
                <a:spcPct val="50000"/>
              </a:spcBef>
              <a:buSzPct val="99000"/>
            </a:pPr>
            <a:r>
              <a:rPr lang="es-ES" u="sng" dirty="0" smtClean="0">
                <a:latin typeface="Arial" charset="0"/>
                <a:cs typeface="Arial" charset="0"/>
              </a:rPr>
              <a:t>- Ausencia</a:t>
            </a:r>
            <a:r>
              <a:rPr lang="es-ES" dirty="0" smtClean="0">
                <a:latin typeface="Arial" charset="0"/>
                <a:cs typeface="Arial" charset="0"/>
              </a:rPr>
              <a:t> </a:t>
            </a:r>
            <a:r>
              <a:rPr lang="es-ES" dirty="0">
                <a:latin typeface="Arial" charset="0"/>
                <a:cs typeface="Arial" charset="0"/>
              </a:rPr>
              <a:t>de autoinmunidad (</a:t>
            </a:r>
            <a:r>
              <a:rPr lang="es-ES" dirty="0" err="1">
                <a:latin typeface="Arial" charset="0"/>
                <a:cs typeface="Arial" charset="0"/>
              </a:rPr>
              <a:t>autoanticuerpos</a:t>
            </a:r>
            <a:r>
              <a:rPr lang="es-ES" dirty="0">
                <a:latin typeface="Arial" charset="0"/>
                <a:cs typeface="Arial" charset="0"/>
              </a:rPr>
              <a:t>  y/o células T antígeno-específicas).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5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 descr="Inflam. Grec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30" r="-26730"/>
          <a:stretch>
            <a:fillRect/>
          </a:stretch>
        </p:blipFill>
        <p:spPr>
          <a:xfrm>
            <a:off x="-607414" y="0"/>
            <a:ext cx="10270822" cy="6858000"/>
          </a:xfrm>
        </p:spPr>
      </p:pic>
    </p:spTree>
    <p:extLst>
      <p:ext uri="{BB962C8B-B14F-4D97-AF65-F5344CB8AC3E}">
        <p14:creationId xmlns:p14="http://schemas.microsoft.com/office/powerpoint/2010/main" val="833786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324</Words>
  <Application>Microsoft Macintosh PowerPoint</Application>
  <PresentationFormat>Presentación en pantalla (4:3)</PresentationFormat>
  <Paragraphs>44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Enfermedades autoinflamatorias: cuidados necesarios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autoinflamatorias: cuidados necesarios</dc:title>
  <dc:creator>Teresa Español</dc:creator>
  <cp:lastModifiedBy>Teresa Español</cp:lastModifiedBy>
  <cp:revision>11</cp:revision>
  <dcterms:created xsi:type="dcterms:W3CDTF">2016-02-21T19:29:14Z</dcterms:created>
  <dcterms:modified xsi:type="dcterms:W3CDTF">2016-02-25T11:54:59Z</dcterms:modified>
</cp:coreProperties>
</file>