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5"/>
  </p:notesMasterIdLst>
  <p:handoutMasterIdLst>
    <p:handoutMasterId r:id="rId16"/>
  </p:handoutMasterIdLst>
  <p:sldIdLst>
    <p:sldId id="281" r:id="rId2"/>
    <p:sldId id="312" r:id="rId3"/>
    <p:sldId id="315" r:id="rId4"/>
    <p:sldId id="314" r:id="rId5"/>
    <p:sldId id="319" r:id="rId6"/>
    <p:sldId id="324" r:id="rId7"/>
    <p:sldId id="335" r:id="rId8"/>
    <p:sldId id="321" r:id="rId9"/>
    <p:sldId id="322" r:id="rId10"/>
    <p:sldId id="325" r:id="rId11"/>
    <p:sldId id="326" r:id="rId12"/>
    <p:sldId id="334" r:id="rId13"/>
    <p:sldId id="310" r:id="rId14"/>
  </p:sldIdLst>
  <p:sldSz cx="9144000" cy="6858000" type="screen4x3"/>
  <p:notesSz cx="10223500" cy="7099300"/>
  <p:defaultTextStyle>
    <a:defPPr>
      <a:defRPr lang="ca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713" autoAdjust="0"/>
  </p:normalViewPr>
  <p:slideViewPr>
    <p:cSldViewPr>
      <p:cViewPr>
        <p:scale>
          <a:sx n="80" d="100"/>
          <a:sy n="80" d="100"/>
        </p:scale>
        <p:origin x="-582" y="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3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4EB688-4A8C-4F2B-BF5F-B0BCAAAB6692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77C11F71-D570-4A56-84EE-61239D6A8886}">
      <dgm:prSet phldrT="[Texto]"/>
      <dgm:spPr/>
      <dgm:t>
        <a:bodyPr/>
        <a:lstStyle/>
        <a:p>
          <a:r>
            <a:rPr lang="es-ES" dirty="0" err="1" smtClean="0"/>
            <a:t>Promoció</a:t>
          </a:r>
          <a:r>
            <a:rPr lang="es-ES" dirty="0" smtClean="0"/>
            <a:t> i </a:t>
          </a:r>
          <a:r>
            <a:rPr lang="es-ES" dirty="0" err="1" smtClean="0"/>
            <a:t>sensibilització</a:t>
          </a:r>
          <a:endParaRPr lang="ca-ES" dirty="0"/>
        </a:p>
      </dgm:t>
    </dgm:pt>
    <dgm:pt modelId="{2E31D05D-A3F8-4F7A-A8EC-7EA316A6FB1D}" type="parTrans" cxnId="{3491E57A-EEA6-47B7-A493-7EEB562ABD0D}">
      <dgm:prSet/>
      <dgm:spPr/>
      <dgm:t>
        <a:bodyPr/>
        <a:lstStyle/>
        <a:p>
          <a:endParaRPr lang="ca-ES"/>
        </a:p>
      </dgm:t>
    </dgm:pt>
    <dgm:pt modelId="{D3CA0208-2C52-432F-895F-83E847EEE48C}" type="sibTrans" cxnId="{3491E57A-EEA6-47B7-A493-7EEB562ABD0D}">
      <dgm:prSet/>
      <dgm:spPr/>
      <dgm:t>
        <a:bodyPr/>
        <a:lstStyle/>
        <a:p>
          <a:endParaRPr lang="ca-ES"/>
        </a:p>
      </dgm:t>
    </dgm:pt>
    <dgm:pt modelId="{D8A925C8-76E0-4EBE-B8E6-B38462A3C870}">
      <dgm:prSet phldrT="[Texto]"/>
      <dgm:spPr/>
      <dgm:t>
        <a:bodyPr/>
        <a:lstStyle/>
        <a:p>
          <a:r>
            <a:rPr lang="es-ES" b="1" dirty="0" smtClean="0"/>
            <a:t>Programa </a:t>
          </a:r>
          <a:r>
            <a:rPr lang="es-ES" b="1" dirty="0" err="1" smtClean="0"/>
            <a:t>HospiSport</a:t>
          </a:r>
          <a:endParaRPr lang="ca-ES" b="1" dirty="0"/>
        </a:p>
      </dgm:t>
    </dgm:pt>
    <dgm:pt modelId="{6FBEEAE7-3E30-4791-BBB9-A3DEA3423E12}" type="parTrans" cxnId="{F873E54E-3D5C-48A3-AC76-4B29D297BCEE}">
      <dgm:prSet/>
      <dgm:spPr/>
      <dgm:t>
        <a:bodyPr/>
        <a:lstStyle/>
        <a:p>
          <a:endParaRPr lang="ca-ES"/>
        </a:p>
      </dgm:t>
    </dgm:pt>
    <dgm:pt modelId="{C1F4B6EA-2DDF-4273-B96D-BA3FF3C2061C}" type="sibTrans" cxnId="{F873E54E-3D5C-48A3-AC76-4B29D297BCEE}">
      <dgm:prSet/>
      <dgm:spPr/>
      <dgm:t>
        <a:bodyPr/>
        <a:lstStyle/>
        <a:p>
          <a:endParaRPr lang="ca-ES"/>
        </a:p>
      </dgm:t>
    </dgm:pt>
    <dgm:pt modelId="{1465855C-24C9-4B9E-854C-F5502A067DD5}">
      <dgm:prSet phldrT="[Texto]"/>
      <dgm:spPr/>
      <dgm:t>
        <a:bodyPr/>
        <a:lstStyle/>
        <a:p>
          <a:r>
            <a:rPr lang="es-ES" dirty="0" err="1" smtClean="0"/>
            <a:t>Escoles</a:t>
          </a:r>
          <a:r>
            <a:rPr lang="es-ES" dirty="0" smtClean="0"/>
            <a:t> </a:t>
          </a:r>
          <a:r>
            <a:rPr lang="es-ES" dirty="0" err="1" smtClean="0"/>
            <a:t>d’iniciació</a:t>
          </a:r>
          <a:endParaRPr lang="ca-ES" dirty="0"/>
        </a:p>
      </dgm:t>
    </dgm:pt>
    <dgm:pt modelId="{B5CA94D7-BAC6-4F02-81EF-F38C9A80E4E4}" type="parTrans" cxnId="{8CE42F52-BB4A-41B3-8926-934F917515F5}">
      <dgm:prSet/>
      <dgm:spPr/>
      <dgm:t>
        <a:bodyPr/>
        <a:lstStyle/>
        <a:p>
          <a:endParaRPr lang="ca-ES"/>
        </a:p>
      </dgm:t>
    </dgm:pt>
    <dgm:pt modelId="{F69D7149-6A2A-46FD-8F69-4F511D993DCA}" type="sibTrans" cxnId="{8CE42F52-BB4A-41B3-8926-934F917515F5}">
      <dgm:prSet/>
      <dgm:spPr/>
      <dgm:t>
        <a:bodyPr/>
        <a:lstStyle/>
        <a:p>
          <a:endParaRPr lang="ca-ES"/>
        </a:p>
      </dgm:t>
    </dgm:pt>
    <dgm:pt modelId="{A447436E-4AA6-4B5E-8370-0215D48EA585}">
      <dgm:prSet phldrT="[Texto]"/>
      <dgm:spPr/>
      <dgm:t>
        <a:bodyPr/>
        <a:lstStyle/>
        <a:p>
          <a:r>
            <a:rPr lang="es-ES" dirty="0" err="1" smtClean="0"/>
            <a:t>Competició</a:t>
          </a:r>
          <a:endParaRPr lang="ca-ES" dirty="0"/>
        </a:p>
      </dgm:t>
    </dgm:pt>
    <dgm:pt modelId="{E669DB42-B347-4D0B-8229-4E9459BF04AD}" type="parTrans" cxnId="{9906599A-9814-4533-8ADE-0B9FC694F83B}">
      <dgm:prSet/>
      <dgm:spPr/>
      <dgm:t>
        <a:bodyPr/>
        <a:lstStyle/>
        <a:p>
          <a:endParaRPr lang="ca-ES"/>
        </a:p>
      </dgm:t>
    </dgm:pt>
    <dgm:pt modelId="{1CE52D77-B5E4-4D79-AC2A-55DE69AF3A52}" type="sibTrans" cxnId="{9906599A-9814-4533-8ADE-0B9FC694F83B}">
      <dgm:prSet/>
      <dgm:spPr/>
      <dgm:t>
        <a:bodyPr/>
        <a:lstStyle/>
        <a:p>
          <a:endParaRPr lang="ca-ES"/>
        </a:p>
      </dgm:t>
    </dgm:pt>
    <dgm:pt modelId="{0D821C29-8264-430B-9B91-200353A43E9B}" type="pres">
      <dgm:prSet presAssocID="{C64EB688-4A8C-4F2B-BF5F-B0BCAAAB6692}" presName="arrowDiagram" presStyleCnt="0">
        <dgm:presLayoutVars>
          <dgm:chMax val="5"/>
          <dgm:dir/>
          <dgm:resizeHandles val="exact"/>
        </dgm:presLayoutVars>
      </dgm:prSet>
      <dgm:spPr/>
    </dgm:pt>
    <dgm:pt modelId="{45F61267-664D-45BD-B621-42AEB3A6EC9D}" type="pres">
      <dgm:prSet presAssocID="{C64EB688-4A8C-4F2B-BF5F-B0BCAAAB6692}" presName="arrow" presStyleLbl="bgShp" presStyleIdx="0" presStyleCnt="1"/>
      <dgm:spPr/>
    </dgm:pt>
    <dgm:pt modelId="{F6CE21BC-B8F2-400A-872A-6A567774A0AF}" type="pres">
      <dgm:prSet presAssocID="{C64EB688-4A8C-4F2B-BF5F-B0BCAAAB6692}" presName="arrowDiagram4" presStyleCnt="0"/>
      <dgm:spPr/>
    </dgm:pt>
    <dgm:pt modelId="{04BCAEAA-0D65-4658-99C9-D87C03FE1A36}" type="pres">
      <dgm:prSet presAssocID="{77C11F71-D570-4A56-84EE-61239D6A8886}" presName="bullet4a" presStyleLbl="node1" presStyleIdx="0" presStyleCnt="4"/>
      <dgm:spPr/>
    </dgm:pt>
    <dgm:pt modelId="{D877D3AB-6C06-4C90-9054-742262397EF8}" type="pres">
      <dgm:prSet presAssocID="{77C11F71-D570-4A56-84EE-61239D6A8886}" presName="textBox4a" presStyleLbl="revTx" presStyleIdx="0" presStyleCnt="4">
        <dgm:presLayoutVars>
          <dgm:bulletEnabled val="1"/>
        </dgm:presLayoutVars>
      </dgm:prSet>
      <dgm:spPr/>
    </dgm:pt>
    <dgm:pt modelId="{ECCBF853-5399-4C84-A351-C47F8FDD1FE9}" type="pres">
      <dgm:prSet presAssocID="{D8A925C8-76E0-4EBE-B8E6-B38462A3C870}" presName="bullet4b" presStyleLbl="node1" presStyleIdx="1" presStyleCnt="4"/>
      <dgm:spPr/>
    </dgm:pt>
    <dgm:pt modelId="{F5C2B488-FB8F-401A-A640-69FB34E41BD4}" type="pres">
      <dgm:prSet presAssocID="{D8A925C8-76E0-4EBE-B8E6-B38462A3C870}" presName="textBox4b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ca-ES"/>
        </a:p>
      </dgm:t>
    </dgm:pt>
    <dgm:pt modelId="{E107B824-81F1-4E78-991E-CB123016A6AB}" type="pres">
      <dgm:prSet presAssocID="{1465855C-24C9-4B9E-854C-F5502A067DD5}" presName="bullet4c" presStyleLbl="node1" presStyleIdx="2" presStyleCnt="4"/>
      <dgm:spPr/>
    </dgm:pt>
    <dgm:pt modelId="{ABC28BD7-20E8-4083-928E-57BA1ECD0270}" type="pres">
      <dgm:prSet presAssocID="{1465855C-24C9-4B9E-854C-F5502A067DD5}" presName="textBox4c" presStyleLbl="revTx" presStyleIdx="2" presStyleCnt="4">
        <dgm:presLayoutVars>
          <dgm:bulletEnabled val="1"/>
        </dgm:presLayoutVars>
      </dgm:prSet>
      <dgm:spPr/>
    </dgm:pt>
    <dgm:pt modelId="{4524CC45-44F0-425C-B50C-30462A740F11}" type="pres">
      <dgm:prSet presAssocID="{A447436E-4AA6-4B5E-8370-0215D48EA585}" presName="bullet4d" presStyleLbl="node1" presStyleIdx="3" presStyleCnt="4"/>
      <dgm:spPr/>
    </dgm:pt>
    <dgm:pt modelId="{1F79A730-3A30-4271-BB02-9E4F3AB5086A}" type="pres">
      <dgm:prSet presAssocID="{A447436E-4AA6-4B5E-8370-0215D48EA585}" presName="textBox4d" presStyleLbl="revTx" presStyleIdx="3" presStyleCnt="4">
        <dgm:presLayoutVars>
          <dgm:bulletEnabled val="1"/>
        </dgm:presLayoutVars>
      </dgm:prSet>
      <dgm:spPr/>
    </dgm:pt>
  </dgm:ptLst>
  <dgm:cxnLst>
    <dgm:cxn modelId="{E51C0D3B-6211-41CD-B8D0-205533AA4C4D}" type="presOf" srcId="{C64EB688-4A8C-4F2B-BF5F-B0BCAAAB6692}" destId="{0D821C29-8264-430B-9B91-200353A43E9B}" srcOrd="0" destOrd="0" presId="urn:microsoft.com/office/officeart/2005/8/layout/arrow2"/>
    <dgm:cxn modelId="{65B08F30-65E2-4562-8BED-D62B73675D46}" type="presOf" srcId="{77C11F71-D570-4A56-84EE-61239D6A8886}" destId="{D877D3AB-6C06-4C90-9054-742262397EF8}" srcOrd="0" destOrd="0" presId="urn:microsoft.com/office/officeart/2005/8/layout/arrow2"/>
    <dgm:cxn modelId="{9906599A-9814-4533-8ADE-0B9FC694F83B}" srcId="{C64EB688-4A8C-4F2B-BF5F-B0BCAAAB6692}" destId="{A447436E-4AA6-4B5E-8370-0215D48EA585}" srcOrd="3" destOrd="0" parTransId="{E669DB42-B347-4D0B-8229-4E9459BF04AD}" sibTransId="{1CE52D77-B5E4-4D79-AC2A-55DE69AF3A52}"/>
    <dgm:cxn modelId="{8CE42F52-BB4A-41B3-8926-934F917515F5}" srcId="{C64EB688-4A8C-4F2B-BF5F-B0BCAAAB6692}" destId="{1465855C-24C9-4B9E-854C-F5502A067DD5}" srcOrd="2" destOrd="0" parTransId="{B5CA94D7-BAC6-4F02-81EF-F38C9A80E4E4}" sibTransId="{F69D7149-6A2A-46FD-8F69-4F511D993DCA}"/>
    <dgm:cxn modelId="{1E0A69C5-D47C-47A2-9569-8E9280333154}" type="presOf" srcId="{A447436E-4AA6-4B5E-8370-0215D48EA585}" destId="{1F79A730-3A30-4271-BB02-9E4F3AB5086A}" srcOrd="0" destOrd="0" presId="urn:microsoft.com/office/officeart/2005/8/layout/arrow2"/>
    <dgm:cxn modelId="{F873E54E-3D5C-48A3-AC76-4B29D297BCEE}" srcId="{C64EB688-4A8C-4F2B-BF5F-B0BCAAAB6692}" destId="{D8A925C8-76E0-4EBE-B8E6-B38462A3C870}" srcOrd="1" destOrd="0" parTransId="{6FBEEAE7-3E30-4791-BBB9-A3DEA3423E12}" sibTransId="{C1F4B6EA-2DDF-4273-B96D-BA3FF3C2061C}"/>
    <dgm:cxn modelId="{FD8B402C-AEA1-41A0-A198-514496DD46B0}" type="presOf" srcId="{1465855C-24C9-4B9E-854C-F5502A067DD5}" destId="{ABC28BD7-20E8-4083-928E-57BA1ECD0270}" srcOrd="0" destOrd="0" presId="urn:microsoft.com/office/officeart/2005/8/layout/arrow2"/>
    <dgm:cxn modelId="{1D51E1F4-A5C0-49DF-9FA6-F632C431C84F}" type="presOf" srcId="{D8A925C8-76E0-4EBE-B8E6-B38462A3C870}" destId="{F5C2B488-FB8F-401A-A640-69FB34E41BD4}" srcOrd="0" destOrd="0" presId="urn:microsoft.com/office/officeart/2005/8/layout/arrow2"/>
    <dgm:cxn modelId="{3491E57A-EEA6-47B7-A493-7EEB562ABD0D}" srcId="{C64EB688-4A8C-4F2B-BF5F-B0BCAAAB6692}" destId="{77C11F71-D570-4A56-84EE-61239D6A8886}" srcOrd="0" destOrd="0" parTransId="{2E31D05D-A3F8-4F7A-A8EC-7EA316A6FB1D}" sibTransId="{D3CA0208-2C52-432F-895F-83E847EEE48C}"/>
    <dgm:cxn modelId="{1FD591ED-3F8D-402E-8902-4E6ECB79405F}" type="presParOf" srcId="{0D821C29-8264-430B-9B91-200353A43E9B}" destId="{45F61267-664D-45BD-B621-42AEB3A6EC9D}" srcOrd="0" destOrd="0" presId="urn:microsoft.com/office/officeart/2005/8/layout/arrow2"/>
    <dgm:cxn modelId="{BF6EBBD7-3408-4A74-9622-D9685121F951}" type="presParOf" srcId="{0D821C29-8264-430B-9B91-200353A43E9B}" destId="{F6CE21BC-B8F2-400A-872A-6A567774A0AF}" srcOrd="1" destOrd="0" presId="urn:microsoft.com/office/officeart/2005/8/layout/arrow2"/>
    <dgm:cxn modelId="{AF87A4A7-736C-4694-B43B-75126F0EA1D4}" type="presParOf" srcId="{F6CE21BC-B8F2-400A-872A-6A567774A0AF}" destId="{04BCAEAA-0D65-4658-99C9-D87C03FE1A36}" srcOrd="0" destOrd="0" presId="urn:microsoft.com/office/officeart/2005/8/layout/arrow2"/>
    <dgm:cxn modelId="{3ADD51BD-B0B3-4044-9C82-344B9A0A0B19}" type="presParOf" srcId="{F6CE21BC-B8F2-400A-872A-6A567774A0AF}" destId="{D877D3AB-6C06-4C90-9054-742262397EF8}" srcOrd="1" destOrd="0" presId="urn:microsoft.com/office/officeart/2005/8/layout/arrow2"/>
    <dgm:cxn modelId="{3D26E738-56CD-4D98-A7F3-37134D45232E}" type="presParOf" srcId="{F6CE21BC-B8F2-400A-872A-6A567774A0AF}" destId="{ECCBF853-5399-4C84-A351-C47F8FDD1FE9}" srcOrd="2" destOrd="0" presId="urn:microsoft.com/office/officeart/2005/8/layout/arrow2"/>
    <dgm:cxn modelId="{652A8ED4-2969-452D-99A5-B2730116648F}" type="presParOf" srcId="{F6CE21BC-B8F2-400A-872A-6A567774A0AF}" destId="{F5C2B488-FB8F-401A-A640-69FB34E41BD4}" srcOrd="3" destOrd="0" presId="urn:microsoft.com/office/officeart/2005/8/layout/arrow2"/>
    <dgm:cxn modelId="{9A51BFDB-5E1C-4422-9C70-E8A6CDBB4605}" type="presParOf" srcId="{F6CE21BC-B8F2-400A-872A-6A567774A0AF}" destId="{E107B824-81F1-4E78-991E-CB123016A6AB}" srcOrd="4" destOrd="0" presId="urn:microsoft.com/office/officeart/2005/8/layout/arrow2"/>
    <dgm:cxn modelId="{1718EBA1-2830-42B9-881B-80D2B6BB48C4}" type="presParOf" srcId="{F6CE21BC-B8F2-400A-872A-6A567774A0AF}" destId="{ABC28BD7-20E8-4083-928E-57BA1ECD0270}" srcOrd="5" destOrd="0" presId="urn:microsoft.com/office/officeart/2005/8/layout/arrow2"/>
    <dgm:cxn modelId="{8FD5A17E-7ABC-4EE0-A41F-35D0D35CE8DA}" type="presParOf" srcId="{F6CE21BC-B8F2-400A-872A-6A567774A0AF}" destId="{4524CC45-44F0-425C-B50C-30462A740F11}" srcOrd="6" destOrd="0" presId="urn:microsoft.com/office/officeart/2005/8/layout/arrow2"/>
    <dgm:cxn modelId="{7D26B1A7-358F-4E72-86DF-D78FB1E438A3}" type="presParOf" srcId="{F6CE21BC-B8F2-400A-872A-6A567774A0AF}" destId="{1F79A730-3A30-4271-BB02-9E4F3AB5086A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F61267-664D-45BD-B621-42AEB3A6EC9D}">
      <dsp:nvSpPr>
        <dsp:cNvPr id="0" name=""/>
        <dsp:cNvSpPr/>
      </dsp:nvSpPr>
      <dsp:spPr>
        <a:xfrm>
          <a:off x="0" y="126999"/>
          <a:ext cx="6096000" cy="3810000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BCAEAA-0D65-4658-99C9-D87C03FE1A36}">
      <dsp:nvSpPr>
        <dsp:cNvPr id="0" name=""/>
        <dsp:cNvSpPr/>
      </dsp:nvSpPr>
      <dsp:spPr>
        <a:xfrm>
          <a:off x="600456" y="2960116"/>
          <a:ext cx="140208" cy="14020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77D3AB-6C06-4C90-9054-742262397EF8}">
      <dsp:nvSpPr>
        <dsp:cNvPr id="0" name=""/>
        <dsp:cNvSpPr/>
      </dsp:nvSpPr>
      <dsp:spPr>
        <a:xfrm>
          <a:off x="670560" y="3030220"/>
          <a:ext cx="1042416" cy="9067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293" tIns="0" rIns="0" bIns="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err="1" smtClean="0"/>
            <a:t>Promoció</a:t>
          </a:r>
          <a:r>
            <a:rPr lang="es-ES" sz="1300" kern="1200" dirty="0" smtClean="0"/>
            <a:t> i </a:t>
          </a:r>
          <a:r>
            <a:rPr lang="es-ES" sz="1300" kern="1200" dirty="0" err="1" smtClean="0"/>
            <a:t>sensibilització</a:t>
          </a:r>
          <a:endParaRPr lang="ca-ES" sz="1300" kern="1200" dirty="0"/>
        </a:p>
      </dsp:txBody>
      <dsp:txXfrm>
        <a:off x="670560" y="3030220"/>
        <a:ext cx="1042416" cy="906780"/>
      </dsp:txXfrm>
    </dsp:sp>
    <dsp:sp modelId="{ECCBF853-5399-4C84-A351-C47F8FDD1FE9}">
      <dsp:nvSpPr>
        <dsp:cNvPr id="0" name=""/>
        <dsp:cNvSpPr/>
      </dsp:nvSpPr>
      <dsp:spPr>
        <a:xfrm>
          <a:off x="1591056" y="2073909"/>
          <a:ext cx="243840" cy="2438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C2B488-FB8F-401A-A640-69FB34E41BD4}">
      <dsp:nvSpPr>
        <dsp:cNvPr id="0" name=""/>
        <dsp:cNvSpPr/>
      </dsp:nvSpPr>
      <dsp:spPr>
        <a:xfrm>
          <a:off x="1712976" y="2195829"/>
          <a:ext cx="1280160" cy="17411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206" tIns="0" rIns="0" bIns="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b="1" kern="1200" dirty="0" smtClean="0"/>
            <a:t>Programa </a:t>
          </a:r>
          <a:r>
            <a:rPr lang="es-ES" sz="1300" b="1" kern="1200" dirty="0" err="1" smtClean="0"/>
            <a:t>HospiSport</a:t>
          </a:r>
          <a:endParaRPr lang="ca-ES" sz="1300" b="1" kern="1200" dirty="0"/>
        </a:p>
      </dsp:txBody>
      <dsp:txXfrm>
        <a:off x="1712976" y="2195829"/>
        <a:ext cx="1280160" cy="1741170"/>
      </dsp:txXfrm>
    </dsp:sp>
    <dsp:sp modelId="{E107B824-81F1-4E78-991E-CB123016A6AB}">
      <dsp:nvSpPr>
        <dsp:cNvPr id="0" name=""/>
        <dsp:cNvSpPr/>
      </dsp:nvSpPr>
      <dsp:spPr>
        <a:xfrm>
          <a:off x="2855976" y="1420875"/>
          <a:ext cx="323088" cy="3230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C28BD7-20E8-4083-928E-57BA1ECD0270}">
      <dsp:nvSpPr>
        <dsp:cNvPr id="0" name=""/>
        <dsp:cNvSpPr/>
      </dsp:nvSpPr>
      <dsp:spPr>
        <a:xfrm>
          <a:off x="3017520" y="1582419"/>
          <a:ext cx="1280160" cy="23545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198" tIns="0" rIns="0" bIns="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err="1" smtClean="0"/>
            <a:t>Escoles</a:t>
          </a:r>
          <a:r>
            <a:rPr lang="es-ES" sz="1300" kern="1200" dirty="0" smtClean="0"/>
            <a:t> </a:t>
          </a:r>
          <a:r>
            <a:rPr lang="es-ES" sz="1300" kern="1200" dirty="0" err="1" smtClean="0"/>
            <a:t>d’iniciació</a:t>
          </a:r>
          <a:endParaRPr lang="ca-ES" sz="1300" kern="1200" dirty="0"/>
        </a:p>
      </dsp:txBody>
      <dsp:txXfrm>
        <a:off x="3017520" y="1582419"/>
        <a:ext cx="1280160" cy="2354580"/>
      </dsp:txXfrm>
    </dsp:sp>
    <dsp:sp modelId="{4524CC45-44F0-425C-B50C-30462A740F11}">
      <dsp:nvSpPr>
        <dsp:cNvPr id="0" name=""/>
        <dsp:cNvSpPr/>
      </dsp:nvSpPr>
      <dsp:spPr>
        <a:xfrm>
          <a:off x="4233672" y="988821"/>
          <a:ext cx="432816" cy="4328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79A730-3A30-4271-BB02-9E4F3AB5086A}">
      <dsp:nvSpPr>
        <dsp:cNvPr id="0" name=""/>
        <dsp:cNvSpPr/>
      </dsp:nvSpPr>
      <dsp:spPr>
        <a:xfrm>
          <a:off x="4450080" y="1205229"/>
          <a:ext cx="1280160" cy="27317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9340" tIns="0" rIns="0" bIns="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err="1" smtClean="0"/>
            <a:t>Competició</a:t>
          </a:r>
          <a:endParaRPr lang="ca-ES" sz="1300" kern="1200" dirty="0"/>
        </a:p>
      </dsp:txBody>
      <dsp:txXfrm>
        <a:off x="4450080" y="1205229"/>
        <a:ext cx="1280160" cy="27317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430183" cy="354965"/>
          </a:xfrm>
          <a:prstGeom prst="rect">
            <a:avLst/>
          </a:prstGeom>
        </p:spPr>
        <p:txBody>
          <a:bodyPr vert="horz" lIns="98984" tIns="49492" rIns="98984" bIns="49492" rtlCol="0"/>
          <a:lstStyle>
            <a:lvl1pPr algn="l">
              <a:defRPr sz="13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5790951" y="0"/>
            <a:ext cx="4430183" cy="354965"/>
          </a:xfrm>
          <a:prstGeom prst="rect">
            <a:avLst/>
          </a:prstGeom>
        </p:spPr>
        <p:txBody>
          <a:bodyPr vert="horz" lIns="98984" tIns="49492" rIns="98984" bIns="49492" rtlCol="0"/>
          <a:lstStyle>
            <a:lvl1pPr algn="r">
              <a:defRPr sz="1300"/>
            </a:lvl1pPr>
          </a:lstStyle>
          <a:p>
            <a:fld id="{4EEBC842-926A-494F-909E-FE75AFEAAE77}" type="datetimeFigureOut">
              <a:rPr lang="es-ES" smtClean="0"/>
              <a:pPr/>
              <a:t>26/02/2016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6743103"/>
            <a:ext cx="4430183" cy="354965"/>
          </a:xfrm>
          <a:prstGeom prst="rect">
            <a:avLst/>
          </a:prstGeom>
        </p:spPr>
        <p:txBody>
          <a:bodyPr vert="horz" lIns="98984" tIns="49492" rIns="98984" bIns="49492" rtlCol="0" anchor="b"/>
          <a:lstStyle>
            <a:lvl1pPr algn="l">
              <a:defRPr sz="1300"/>
            </a:lvl1pPr>
          </a:lstStyle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5790951" y="6743103"/>
            <a:ext cx="4430183" cy="354965"/>
          </a:xfrm>
          <a:prstGeom prst="rect">
            <a:avLst/>
          </a:prstGeom>
        </p:spPr>
        <p:txBody>
          <a:bodyPr vert="horz" lIns="98984" tIns="49492" rIns="98984" bIns="49492" rtlCol="0" anchor="b"/>
          <a:lstStyle>
            <a:lvl1pPr algn="r">
              <a:defRPr sz="1300"/>
            </a:lvl1pPr>
          </a:lstStyle>
          <a:p>
            <a:fld id="{7A7EB093-9C56-41DD-B61D-59C2D7C68468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423179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430183" cy="354965"/>
          </a:xfrm>
          <a:prstGeom prst="rect">
            <a:avLst/>
          </a:prstGeom>
        </p:spPr>
        <p:txBody>
          <a:bodyPr vert="horz" lIns="98984" tIns="49492" rIns="98984" bIns="4949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a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5790951" y="0"/>
            <a:ext cx="4430183" cy="354965"/>
          </a:xfrm>
          <a:prstGeom prst="rect">
            <a:avLst/>
          </a:prstGeom>
        </p:spPr>
        <p:txBody>
          <a:bodyPr vert="horz" lIns="98984" tIns="49492" rIns="98984" bIns="4949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ABF0AF0-1B42-4420-87DC-D994170D3572}" type="datetimeFigureOut">
              <a:rPr lang="ca-ES"/>
              <a:pPr>
                <a:defRPr/>
              </a:pPr>
              <a:t>26/02/2016</a:t>
            </a:fld>
            <a:endParaRPr lang="ca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336925" y="531813"/>
            <a:ext cx="3551238" cy="26622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984" tIns="49492" rIns="98984" bIns="49492" rtlCol="0" anchor="ctr"/>
          <a:lstStyle/>
          <a:p>
            <a:pPr lvl="0"/>
            <a:endParaRPr lang="ca-ES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1022350" y="3372168"/>
            <a:ext cx="8178800" cy="3194685"/>
          </a:xfrm>
          <a:prstGeom prst="rect">
            <a:avLst/>
          </a:prstGeom>
        </p:spPr>
        <p:txBody>
          <a:bodyPr vert="horz" lIns="98984" tIns="49492" rIns="98984" bIns="49492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ca-E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6743103"/>
            <a:ext cx="4430183" cy="354965"/>
          </a:xfrm>
          <a:prstGeom prst="rect">
            <a:avLst/>
          </a:prstGeom>
        </p:spPr>
        <p:txBody>
          <a:bodyPr vert="horz" lIns="98984" tIns="49492" rIns="98984" bIns="4949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a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5790951" y="6743103"/>
            <a:ext cx="4430183" cy="354965"/>
          </a:xfrm>
          <a:prstGeom prst="rect">
            <a:avLst/>
          </a:prstGeom>
        </p:spPr>
        <p:txBody>
          <a:bodyPr vert="horz" lIns="98984" tIns="49492" rIns="98984" bIns="4949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8320097-EE01-4EF1-A191-B77E0A08BC09}" type="slidenum">
              <a:rPr lang="ca-ES"/>
              <a:pPr>
                <a:defRPr/>
              </a:pPr>
              <a:t>‹Nº›</a:t>
            </a:fld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0319003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927100" y="-214313"/>
            <a:ext cx="8216900" cy="2514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11 Imagen" descr="logo fede peq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3" y="214313"/>
            <a:ext cx="1268412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ca-ES"/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ABB6A-66CA-403D-9862-3137D6B355E8}" type="datetimeFigureOut">
              <a:rPr lang="ca-ES"/>
              <a:pPr>
                <a:defRPr/>
              </a:pPr>
              <a:t>26/02/2016</a:t>
            </a:fld>
            <a:endParaRPr lang="ca-ES" dirty="0"/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 dirty="0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F4985-3D85-4A1E-AE69-57269DD1E3C6}" type="slidenum">
              <a:rPr lang="ca-ES"/>
              <a:pPr>
                <a:defRPr/>
              </a:pPr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06C487-A8B8-4C4F-9C65-3FD98F50C612}" type="datetimeFigureOut">
              <a:rPr lang="ca-ES"/>
              <a:pPr>
                <a:defRPr/>
              </a:pPr>
              <a:t>26/02/2016</a:t>
            </a:fld>
            <a:endParaRPr lang="ca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A37645-9AFA-42CF-A3CD-1716062688FC}" type="slidenum">
              <a:rPr lang="ca-ES"/>
              <a:pPr>
                <a:defRPr/>
              </a:pPr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90687-6855-491F-8EED-E90BEAE76818}" type="datetimeFigureOut">
              <a:rPr lang="ca-ES"/>
              <a:pPr>
                <a:defRPr/>
              </a:pPr>
              <a:t>26/02/2016</a:t>
            </a:fld>
            <a:endParaRPr lang="ca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4B99E-2198-43BD-924C-40B2600A99EE}" type="slidenum">
              <a:rPr lang="ca-ES"/>
              <a:pPr>
                <a:defRPr/>
              </a:pPr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927100" y="-214313"/>
            <a:ext cx="8216900" cy="2514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11 Imagen" descr="logo fede peq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3" y="214313"/>
            <a:ext cx="1268412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94174-FA2A-48D2-B000-BAEFF0141636}" type="datetimeFigureOut">
              <a:rPr lang="ca-ES"/>
              <a:pPr>
                <a:defRPr/>
              </a:pPr>
              <a:t>26/02/2016</a:t>
            </a:fld>
            <a:endParaRPr lang="ca-ES" dirty="0"/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 dirty="0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F420A-67F2-40A1-AAC5-AC6BDAB215A9}" type="slidenum">
              <a:rPr lang="ca-ES"/>
              <a:pPr>
                <a:defRPr/>
              </a:pPr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60DB04-EC72-417C-A40B-F905B7904AA0}" type="datetimeFigureOut">
              <a:rPr lang="ca-ES"/>
              <a:pPr>
                <a:defRPr/>
              </a:pPr>
              <a:t>26/02/2016</a:t>
            </a:fld>
            <a:endParaRPr lang="ca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8063F1-A0A7-42FA-BFE1-060FB7D54A87}" type="slidenum">
              <a:rPr lang="ca-ES"/>
              <a:pPr>
                <a:defRPr/>
              </a:pPr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18165-D9B4-479D-A623-FAF03FA7AAA7}" type="datetimeFigureOut">
              <a:rPr lang="ca-ES"/>
              <a:pPr>
                <a:defRPr/>
              </a:pPr>
              <a:t>26/02/2016</a:t>
            </a:fld>
            <a:endParaRPr lang="ca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A439B-D710-4351-AC89-A4D7149703F5}" type="slidenum">
              <a:rPr lang="ca-ES"/>
              <a:pPr>
                <a:defRPr/>
              </a:pPr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234C8F-1D39-42CA-A355-5E3E171E1DD5}" type="datetimeFigureOut">
              <a:rPr lang="ca-ES"/>
              <a:pPr>
                <a:defRPr/>
              </a:pPr>
              <a:t>26/02/2016</a:t>
            </a:fld>
            <a:endParaRPr lang="ca-ES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45AE47-EFA8-4A42-9E92-FC5FED713FF7}" type="slidenum">
              <a:rPr lang="ca-ES"/>
              <a:pPr>
                <a:defRPr/>
              </a:pPr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6922E8-A169-4F6B-A681-888A6469DB24}" type="datetimeFigureOut">
              <a:rPr lang="ca-ES"/>
              <a:pPr>
                <a:defRPr/>
              </a:pPr>
              <a:t>26/02/2016</a:t>
            </a:fld>
            <a:endParaRPr lang="ca-ES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23E09E-BD66-4887-A725-C7A114BFB24B}" type="slidenum">
              <a:rPr lang="ca-ES"/>
              <a:pPr>
                <a:defRPr/>
              </a:pPr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E1B29-756E-46DF-849C-C4BFA3B4E9FD}" type="datetimeFigureOut">
              <a:rPr lang="ca-ES"/>
              <a:pPr>
                <a:defRPr/>
              </a:pPr>
              <a:t>26/02/2016</a:t>
            </a:fld>
            <a:endParaRPr lang="ca-ES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654BA-61F0-4DC1-BD2D-3FF5ED3DC285}" type="slidenum">
              <a:rPr lang="ca-ES"/>
              <a:pPr>
                <a:defRPr/>
              </a:pPr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E1DBA-25E8-4B33-B604-86E222C50A46}" type="datetimeFigureOut">
              <a:rPr lang="ca-ES"/>
              <a:pPr>
                <a:defRPr/>
              </a:pPr>
              <a:t>26/02/2016</a:t>
            </a:fld>
            <a:endParaRPr lang="ca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B0D77B-1A60-4FB7-B9FD-6B3F75EF8C5D}" type="slidenum">
              <a:rPr lang="ca-ES"/>
              <a:pPr>
                <a:defRPr/>
              </a:pPr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a-ES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75B5A9-8B7E-485E-B7D4-58867A536FCE}" type="datetimeFigureOut">
              <a:rPr lang="ca-ES"/>
              <a:pPr>
                <a:defRPr/>
              </a:pPr>
              <a:t>26/02/2016</a:t>
            </a:fld>
            <a:endParaRPr lang="ca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9E3A2-82AB-418B-863A-3FA54A0B2708}" type="slidenum">
              <a:rPr lang="ca-ES"/>
              <a:pPr>
                <a:defRPr/>
              </a:pPr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ca-ES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9CEFC89-B0BE-49FA-BD98-2DD6C2730660}" type="datetimeFigureOut">
              <a:rPr lang="ca-ES"/>
              <a:pPr>
                <a:defRPr/>
              </a:pPr>
              <a:t>26/02/2016</a:t>
            </a:fld>
            <a:endParaRPr lang="ca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a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A7D784E-2AF7-420C-8F3E-C70B47036DC2}" type="slidenum">
              <a:rPr lang="ca-ES"/>
              <a:pPr>
                <a:defRPr/>
              </a:pPr>
              <a:t>‹Nº›</a:t>
            </a:fld>
            <a:endParaRPr lang="ca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barcelona@esportadaptat.cat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2204864"/>
            <a:ext cx="7704856" cy="3096344"/>
          </a:xfrm>
        </p:spPr>
        <p:txBody>
          <a:bodyPr/>
          <a:lstStyle/>
          <a:p>
            <a:pPr algn="l"/>
            <a:endParaRPr lang="ca-ES" sz="4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340768"/>
            <a:ext cx="7992888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b="1" dirty="0" smtClean="0"/>
              <a:t>TIPUS D’EXERCICIS</a:t>
            </a:r>
            <a:endParaRPr lang="ca-ES" sz="3000" b="1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 bwMode="auto">
          <a:xfrm>
            <a:off x="683568" y="2276872"/>
            <a:ext cx="7957392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ca-E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539552" y="1700808"/>
            <a:ext cx="7848872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sz="3200" dirty="0" smtClean="0">
                <a:latin typeface="+mn-lt"/>
              </a:rPr>
              <a:t> AERÒBICS:</a:t>
            </a:r>
          </a:p>
          <a:p>
            <a:endParaRPr lang="es-ES" sz="3200" dirty="0" smtClean="0">
              <a:latin typeface="+mn-lt"/>
            </a:endParaRPr>
          </a:p>
          <a:p>
            <a:pPr>
              <a:buNone/>
            </a:pPr>
            <a:r>
              <a:rPr lang="es-ES" sz="3200" dirty="0" smtClean="0">
                <a:latin typeface="+mn-lt"/>
              </a:rPr>
              <a:t>- INVOLUCREN GRANS GRUPS MUSCULARS</a:t>
            </a:r>
          </a:p>
          <a:p>
            <a:pPr>
              <a:buNone/>
            </a:pPr>
            <a:r>
              <a:rPr lang="es-ES" sz="3200" dirty="0" smtClean="0">
                <a:latin typeface="+mn-lt"/>
              </a:rPr>
              <a:t>- AJUDEN  A CONDICIONAR EL NOSTRE COS            AMB EL MÍNIM IMPACTE</a:t>
            </a:r>
          </a:p>
          <a:p>
            <a:pPr>
              <a:buNone/>
            </a:pPr>
            <a:r>
              <a:rPr lang="es-ES" sz="3200" dirty="0" smtClean="0">
                <a:latin typeface="+mn-lt"/>
              </a:rPr>
              <a:t>- MILLOREN EL SIST. CARDIO-RESPIRATORI</a:t>
            </a:r>
          </a:p>
          <a:p>
            <a:pPr>
              <a:buNone/>
            </a:pPr>
            <a:r>
              <a:rPr lang="es-ES" sz="3200" dirty="0" smtClean="0">
                <a:latin typeface="+mn-lt"/>
              </a:rPr>
              <a:t>- AJUDEN A LA TONIFICACIÓ MUSCULAR</a:t>
            </a:r>
          </a:p>
          <a:p>
            <a:endParaRPr lang="ca-ES" dirty="0">
              <a:latin typeface="+mn-lt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b="1" dirty="0" smtClean="0"/>
              <a:t>PER EXEMPLE</a:t>
            </a:r>
            <a:endParaRPr lang="ca-ES" sz="3200" b="1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 bwMode="auto">
          <a:xfrm>
            <a:off x="683568" y="1916832"/>
            <a:ext cx="7957392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lvl="0" indent="-457200" algn="just">
              <a:spcBef>
                <a:spcPct val="20000"/>
              </a:spcBef>
            </a:pPr>
            <a:endParaRPr lang="ca-ES" sz="2000" dirty="0" smtClean="0">
              <a:latin typeface="+mj-lt"/>
              <a:cs typeface="+mn-cs"/>
            </a:endParaRPr>
          </a:p>
          <a:p>
            <a:pPr marL="457200" lvl="0" indent="-457200" algn="just">
              <a:spcBef>
                <a:spcPct val="20000"/>
              </a:spcBef>
            </a:pPr>
            <a:endParaRPr lang="ca-ES" sz="2000" dirty="0" smtClean="0">
              <a:latin typeface="+mj-lt"/>
              <a:cs typeface="+mn-cs"/>
            </a:endParaRPr>
          </a:p>
          <a:p>
            <a:pPr marL="457200" lvl="0" indent="-457200" algn="just">
              <a:spcBef>
                <a:spcPct val="20000"/>
              </a:spcBef>
            </a:pPr>
            <a:endParaRPr lang="ca-ES" sz="2000" dirty="0" smtClean="0">
              <a:latin typeface="+mj-lt"/>
              <a:cs typeface="+mn-cs"/>
            </a:endParaRPr>
          </a:p>
          <a:p>
            <a:pPr marL="457200" lvl="0" indent="-457200" algn="just">
              <a:spcBef>
                <a:spcPct val="20000"/>
              </a:spcBef>
            </a:pPr>
            <a:endParaRPr lang="ca-ES" sz="2000" dirty="0" smtClean="0">
              <a:latin typeface="+mj-lt"/>
              <a:cs typeface="+mn-cs"/>
            </a:endParaRPr>
          </a:p>
          <a:p>
            <a:pPr marL="457200" lvl="0" indent="-457200" algn="just">
              <a:spcBef>
                <a:spcPct val="20000"/>
              </a:spcBef>
            </a:pPr>
            <a:endParaRPr lang="ca-ES" sz="2000" dirty="0" smtClean="0">
              <a:latin typeface="+mj-lt"/>
              <a:cs typeface="+mn-cs"/>
            </a:endParaRPr>
          </a:p>
          <a:p>
            <a:pPr marL="457200" lvl="0" indent="-457200" algn="just">
              <a:spcBef>
                <a:spcPct val="20000"/>
              </a:spcBef>
            </a:pPr>
            <a:endParaRPr lang="ca-ES" sz="2000" dirty="0" smtClean="0">
              <a:latin typeface="+mj-lt"/>
              <a:cs typeface="+mn-cs"/>
            </a:endParaRPr>
          </a:p>
          <a:p>
            <a:pPr marL="457200" lvl="0" indent="-457200" algn="just">
              <a:spcBef>
                <a:spcPct val="20000"/>
              </a:spcBef>
            </a:pPr>
            <a:endParaRPr lang="ca-ES" sz="2000" dirty="0" smtClean="0">
              <a:latin typeface="+mj-lt"/>
              <a:cs typeface="+mn-cs"/>
            </a:endParaRPr>
          </a:p>
          <a:p>
            <a:pPr marL="457200" lvl="0" indent="-457200" algn="just">
              <a:spcBef>
                <a:spcPct val="20000"/>
              </a:spcBef>
            </a:pPr>
            <a:r>
              <a:rPr lang="ca-ES" sz="2000" dirty="0" smtClean="0">
                <a:latin typeface="+mj-lt"/>
                <a:cs typeface="+mn-cs"/>
              </a:rPr>
              <a:t>		</a:t>
            </a:r>
            <a:r>
              <a:rPr lang="ca-ES" sz="2000" dirty="0" smtClean="0">
                <a:latin typeface="+mj-lt"/>
              </a:rPr>
              <a:t>		</a:t>
            </a:r>
          </a:p>
          <a:p>
            <a:pPr marL="457200" lvl="0" indent="-457200" algn="just">
              <a:spcBef>
                <a:spcPct val="20000"/>
              </a:spcBef>
            </a:pPr>
            <a:r>
              <a:rPr lang="ca-ES" sz="2000" dirty="0" smtClean="0">
                <a:latin typeface="+mj-lt"/>
                <a:cs typeface="+mn-cs"/>
              </a:rPr>
              <a:t>        </a:t>
            </a:r>
          </a:p>
          <a:p>
            <a:pPr marL="457200" lvl="0" indent="-457200" algn="just">
              <a:spcBef>
                <a:spcPct val="20000"/>
              </a:spcBef>
            </a:pPr>
            <a:r>
              <a:rPr kumimoji="0" lang="ca-E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	</a:t>
            </a:r>
            <a:endParaRPr kumimoji="0" lang="ca-E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ca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ca-E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ca-E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ca-E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ca-E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67544" y="1268760"/>
            <a:ext cx="63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endParaRPr lang="ca-ES" sz="2400" dirty="0"/>
          </a:p>
        </p:txBody>
      </p:sp>
      <p:sp>
        <p:nvSpPr>
          <p:cNvPr id="6" name="5 Rectángulo"/>
          <p:cNvSpPr/>
          <p:nvPr/>
        </p:nvSpPr>
        <p:spPr>
          <a:xfrm>
            <a:off x="971600" y="1556792"/>
            <a:ext cx="777686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sz="3200" dirty="0" smtClean="0">
                <a:latin typeface="+mn-lt"/>
              </a:rPr>
              <a:t> CAMINAR</a:t>
            </a:r>
          </a:p>
          <a:p>
            <a:pPr>
              <a:buFont typeface="Arial" pitchFamily="34" charset="0"/>
              <a:buChar char="•"/>
            </a:pPr>
            <a:r>
              <a:rPr lang="es-ES" sz="3200" dirty="0" smtClean="0">
                <a:latin typeface="+mn-lt"/>
              </a:rPr>
              <a:t> BICICLETA</a:t>
            </a:r>
          </a:p>
          <a:p>
            <a:pPr>
              <a:buFont typeface="Arial" pitchFamily="34" charset="0"/>
              <a:buChar char="•"/>
            </a:pPr>
            <a:r>
              <a:rPr lang="es-ES" sz="3200" b="1" dirty="0" smtClean="0">
                <a:latin typeface="+mn-lt"/>
              </a:rPr>
              <a:t> MEDI AQUÀTIC: NATACIÓ/AIGUAGIM </a:t>
            </a:r>
            <a:endParaRPr lang="es-ES" sz="3200" b="1" dirty="0" smtClean="0">
              <a:latin typeface="+mn-lt"/>
            </a:endParaRPr>
          </a:p>
          <a:p>
            <a:pPr>
              <a:buFont typeface="Arial" pitchFamily="34" charset="0"/>
              <a:buChar char="•"/>
            </a:pPr>
            <a:endParaRPr lang="es-ES" sz="3200" dirty="0">
              <a:latin typeface="+mn-lt"/>
            </a:endParaRPr>
          </a:p>
          <a:p>
            <a:r>
              <a:rPr lang="es-ES" sz="3200" dirty="0" smtClean="0">
                <a:latin typeface="+mn-lt"/>
              </a:rPr>
              <a:t>DEGUT </a:t>
            </a:r>
            <a:r>
              <a:rPr lang="es-ES" sz="3200" dirty="0" smtClean="0">
                <a:latin typeface="+mn-lt"/>
              </a:rPr>
              <a:t>A LA ABSCÈNCIA DE GRAVETAT, EVITEM L’IMPACTE D’AQUESTA SOBRE LES ARTICULACIONS DISMINUINT L’ESTRÈS MECÀNIC.</a:t>
            </a:r>
            <a:endParaRPr lang="ca-ES" sz="3200" dirty="0">
              <a:latin typeface="+mn-lt"/>
            </a:endParaRPr>
          </a:p>
        </p:txBody>
      </p:sp>
      <p:sp>
        <p:nvSpPr>
          <p:cNvPr id="3" name="2 Flecha curvada hacia la izquierda"/>
          <p:cNvSpPr/>
          <p:nvPr/>
        </p:nvSpPr>
        <p:spPr>
          <a:xfrm>
            <a:off x="7812360" y="2780928"/>
            <a:ext cx="648072" cy="111612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b="1" dirty="0" smtClean="0"/>
              <a:t>PRESCRIPCIÓ FEDERATIVA</a:t>
            </a:r>
            <a:endParaRPr lang="ca-ES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DES DE LA FCEDF CONVIDEM A TOTHOM A </a:t>
            </a:r>
            <a:r>
              <a:rPr lang="es-ES" dirty="0" smtClean="0"/>
              <a:t>PROVA ALGUNA DE LES NOSTRES ACTIVITATS ARREU DE CATALUNYA: </a:t>
            </a:r>
          </a:p>
          <a:p>
            <a:r>
              <a:rPr lang="es-ES" dirty="0" smtClean="0"/>
              <a:t>Activitats </a:t>
            </a:r>
            <a:r>
              <a:rPr lang="es-ES" dirty="0" err="1" smtClean="0"/>
              <a:t>multiesportives</a:t>
            </a:r>
            <a:r>
              <a:rPr lang="es-ES" dirty="0" smtClean="0"/>
              <a:t> </a:t>
            </a:r>
          </a:p>
          <a:p>
            <a:r>
              <a:rPr lang="es-ES" dirty="0" err="1" smtClean="0"/>
              <a:t>Aiguagym</a:t>
            </a:r>
            <a:r>
              <a:rPr lang="es-ES" dirty="0" smtClean="0"/>
              <a:t> </a:t>
            </a:r>
          </a:p>
          <a:p>
            <a:r>
              <a:rPr lang="es-ES" dirty="0" smtClean="0"/>
              <a:t>Bàsquet en CR</a:t>
            </a:r>
          </a:p>
          <a:p>
            <a:r>
              <a:rPr lang="es-ES" dirty="0" err="1" smtClean="0"/>
              <a:t>Activitat</a:t>
            </a:r>
            <a:r>
              <a:rPr lang="es-ES" dirty="0" smtClean="0"/>
              <a:t> </a:t>
            </a:r>
            <a:r>
              <a:rPr lang="es-ES" dirty="0" err="1" smtClean="0"/>
              <a:t>aquàtica</a:t>
            </a:r>
            <a:r>
              <a:rPr lang="es-ES" dirty="0" smtClean="0"/>
              <a:t> (natació)</a:t>
            </a:r>
          </a:p>
          <a:p>
            <a:r>
              <a:rPr lang="es-ES" dirty="0" smtClean="0"/>
              <a:t>Activitats de </a:t>
            </a:r>
            <a:r>
              <a:rPr lang="es-ES" dirty="0" err="1" smtClean="0"/>
              <a:t>competició</a:t>
            </a:r>
            <a:endParaRPr lang="es-ES" dirty="0" smtClean="0"/>
          </a:p>
          <a:p>
            <a:pPr marL="0" indent="0">
              <a:buNone/>
            </a:pPr>
            <a:r>
              <a:rPr lang="es-ES" dirty="0" err="1" smtClean="0"/>
              <a:t>Més</a:t>
            </a:r>
            <a:r>
              <a:rPr lang="es-ES" dirty="0" smtClean="0"/>
              <a:t> info a </a:t>
            </a:r>
            <a:r>
              <a:rPr lang="es-ES" dirty="0" smtClean="0">
                <a:hlinkClick r:id="rId2"/>
              </a:rPr>
              <a:t>barcelona@esportadaptat.cat</a:t>
            </a:r>
            <a:r>
              <a:rPr lang="es-ES" dirty="0" smtClean="0"/>
              <a:t> </a:t>
            </a:r>
            <a:endParaRPr lang="ca-E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525963"/>
          </a:xfrm>
        </p:spPr>
        <p:txBody>
          <a:bodyPr/>
          <a:lstStyle/>
          <a:p>
            <a:pPr algn="just">
              <a:buNone/>
            </a:pPr>
            <a:endParaRPr lang="es-ES_tradnl" dirty="0" smtClean="0"/>
          </a:p>
          <a:p>
            <a:pPr algn="just">
              <a:buNone/>
            </a:pPr>
            <a:endParaRPr lang="es-ES_tradnl" dirty="0" smtClean="0"/>
          </a:p>
          <a:p>
            <a:pPr algn="just">
              <a:buNone/>
            </a:pPr>
            <a:endParaRPr lang="es-ES_tradnl" dirty="0" smtClean="0"/>
          </a:p>
          <a:p>
            <a:pPr algn="just">
              <a:buNone/>
            </a:pPr>
            <a:endParaRPr lang="es-ES" dirty="0" smtClean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16869" y="2204864"/>
            <a:ext cx="8229600" cy="2520280"/>
          </a:xfrm>
        </p:spPr>
        <p:txBody>
          <a:bodyPr/>
          <a:lstStyle/>
          <a:p>
            <a:r>
              <a:rPr lang="ca-ES" sz="6000" b="1" dirty="0" smtClean="0"/>
              <a:t>Moltes gràcies a tots per la vostra atenció!!!</a:t>
            </a:r>
            <a:endParaRPr lang="ca-ES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b="1" dirty="0" smtClean="0"/>
              <a:t>QUI SOM?</a:t>
            </a:r>
            <a:endParaRPr lang="ca-ES" sz="30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268760"/>
            <a:ext cx="8064896" cy="5184576"/>
          </a:xfrm>
        </p:spPr>
        <p:txBody>
          <a:bodyPr/>
          <a:lstStyle/>
          <a:p>
            <a:pPr marL="0" indent="0" algn="just">
              <a:buNone/>
            </a:pPr>
            <a:endParaRPr lang="ca-ES" sz="2400" b="1" dirty="0" smtClean="0"/>
          </a:p>
          <a:p>
            <a:r>
              <a:rPr lang="es-ES" dirty="0" err="1" smtClean="0"/>
              <a:t>Fundació</a:t>
            </a:r>
            <a:r>
              <a:rPr lang="es-ES" dirty="0" smtClean="0"/>
              <a:t> a </a:t>
            </a:r>
            <a:r>
              <a:rPr lang="es-ES" dirty="0" err="1" smtClean="0"/>
              <a:t>l’any</a:t>
            </a:r>
            <a:r>
              <a:rPr lang="es-ES" dirty="0" smtClean="0"/>
              <a:t> 1969 </a:t>
            </a:r>
            <a:r>
              <a:rPr lang="es-ES" dirty="0" err="1" smtClean="0"/>
              <a:t>com</a:t>
            </a:r>
            <a:r>
              <a:rPr lang="es-ES" dirty="0" smtClean="0"/>
              <a:t> a </a:t>
            </a:r>
            <a:r>
              <a:rPr lang="es-ES" dirty="0" err="1" smtClean="0"/>
              <a:t>entitat</a:t>
            </a:r>
            <a:r>
              <a:rPr lang="es-ES" dirty="0" smtClean="0"/>
              <a:t> de </a:t>
            </a:r>
            <a:r>
              <a:rPr lang="es-ES" dirty="0" err="1" smtClean="0"/>
              <a:t>multidiscapacitat</a:t>
            </a:r>
            <a:r>
              <a:rPr lang="es-ES" dirty="0" smtClean="0"/>
              <a:t>.</a:t>
            </a:r>
            <a:endParaRPr lang="ca-ES" dirty="0"/>
          </a:p>
          <a:p>
            <a:r>
              <a:rPr lang="ca-ES" dirty="0" smtClean="0"/>
              <a:t>La </a:t>
            </a:r>
            <a:r>
              <a:rPr lang="ca-ES" dirty="0" smtClean="0"/>
              <a:t>Federació Catalana d’Esports per a Persones amb Discapacitat Física (FCEDF) és una entitat privada d’utilitat pública i d’interès cívic i social que gaudeix de personalitat jurídica i capacitat d’obrar plenes </a:t>
            </a:r>
            <a:r>
              <a:rPr lang="ca-ES" dirty="0" smtClean="0"/>
              <a:t>pel compliment </a:t>
            </a:r>
            <a:r>
              <a:rPr lang="ca-ES" dirty="0" smtClean="0"/>
              <a:t>de les seves finalitats, les quals no són de caràcter lucratiu. </a:t>
            </a:r>
          </a:p>
          <a:p>
            <a:pPr>
              <a:buNone/>
            </a:pPr>
            <a:endParaRPr lang="ca-ES" dirty="0" smtClean="0"/>
          </a:p>
          <a:p>
            <a:pPr>
              <a:buNone/>
            </a:pPr>
            <a:endParaRPr lang="ca-ES" dirty="0" smtClean="0"/>
          </a:p>
          <a:p>
            <a:pPr>
              <a:buNone/>
            </a:pPr>
            <a:endParaRPr lang="ca-E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467544" y="1124744"/>
            <a:ext cx="8496944" cy="2376264"/>
          </a:xfrm>
        </p:spPr>
        <p:txBody>
          <a:bodyPr/>
          <a:lstStyle/>
          <a:p>
            <a:pPr marL="0" indent="0" algn="just">
              <a:buNone/>
            </a:pPr>
            <a:endParaRPr lang="ca-ES" sz="2400" b="1" dirty="0" smtClean="0"/>
          </a:p>
          <a:p>
            <a:r>
              <a:rPr lang="ca-ES" dirty="0" smtClean="0"/>
              <a:t>L’objectiu prioritari de la Federació és desenvolupar projectes i estratègies per treballar la normalització de les persones amb discapacitat física mitjançant l’esport. </a:t>
            </a:r>
          </a:p>
          <a:p>
            <a:r>
              <a:rPr lang="ca-ES" dirty="0" smtClean="0"/>
              <a:t>És l’entitat encarregada de la promoció, gestió i coordinació de la pràctica de les modalitats específiques i disciplines esportives reconegudes entre persones amb discapacitat física dins de l’àmbit de </a:t>
            </a:r>
            <a:r>
              <a:rPr lang="ca-ES" dirty="0" smtClean="0"/>
              <a:t>Catalunya.</a:t>
            </a: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ca-ES" dirty="0" smtClean="0"/>
          </a:p>
          <a:p>
            <a:pPr>
              <a:buNone/>
            </a:pPr>
            <a:endParaRPr lang="ca-ES" dirty="0" smtClean="0"/>
          </a:p>
          <a:p>
            <a:pPr>
              <a:buNone/>
            </a:pPr>
            <a:endParaRPr lang="ca-ES" dirty="0"/>
          </a:p>
        </p:txBody>
      </p: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z="3200" b="1" dirty="0" smtClean="0"/>
              <a:t>QUÈ FEM?</a:t>
            </a:r>
            <a:endParaRPr lang="ca-ES" sz="3000" b="1" dirty="0"/>
          </a:p>
        </p:txBody>
      </p:sp>
      <p:sp>
        <p:nvSpPr>
          <p:cNvPr id="7" name="6 Rectángulo"/>
          <p:cNvSpPr/>
          <p:nvPr/>
        </p:nvSpPr>
        <p:spPr>
          <a:xfrm>
            <a:off x="611560" y="1916832"/>
            <a:ext cx="79928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b="1" dirty="0" smtClean="0"/>
              <a:t>ÀMBITS D’ACTUACIÓ</a:t>
            </a:r>
            <a:endParaRPr lang="ca-ES" sz="3000" b="1" dirty="0"/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4004181506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 smtClean="0"/>
              <a:t/>
            </a:r>
            <a:br>
              <a:rPr lang="es-ES" sz="3200" dirty="0" smtClean="0"/>
            </a:br>
            <a:r>
              <a:rPr lang="es-ES" sz="3200" dirty="0" smtClean="0"/>
              <a:t/>
            </a:r>
            <a:br>
              <a:rPr lang="es-ES" sz="3200" dirty="0" smtClean="0"/>
            </a:br>
            <a:r>
              <a:rPr lang="es-ES" sz="3200" dirty="0" smtClean="0"/>
              <a:t/>
            </a:r>
            <a:br>
              <a:rPr lang="es-ES" sz="3200" dirty="0" smtClean="0"/>
            </a:br>
            <a:r>
              <a:rPr lang="es-ES" sz="3200" dirty="0" smtClean="0"/>
              <a:t/>
            </a:r>
            <a:br>
              <a:rPr lang="es-ES" sz="3200" dirty="0" smtClean="0"/>
            </a:br>
            <a:r>
              <a:rPr lang="es-ES" sz="3200" dirty="0" smtClean="0"/>
              <a:t/>
            </a:r>
            <a:br>
              <a:rPr lang="es-ES" sz="3200" dirty="0" smtClean="0"/>
            </a:br>
            <a:r>
              <a:rPr lang="es-ES" sz="3200" dirty="0" smtClean="0"/>
              <a:t/>
            </a:r>
            <a:br>
              <a:rPr lang="es-ES" sz="3200" dirty="0" smtClean="0"/>
            </a:br>
            <a:r>
              <a:rPr lang="es-ES" sz="3200" dirty="0" smtClean="0"/>
              <a:t/>
            </a:r>
            <a:br>
              <a:rPr lang="es-ES" sz="3200" dirty="0" smtClean="0"/>
            </a:br>
            <a:r>
              <a:rPr lang="es-ES" sz="3200" dirty="0" smtClean="0"/>
              <a:t/>
            </a:r>
            <a:br>
              <a:rPr lang="es-ES" sz="3200" dirty="0" smtClean="0"/>
            </a:br>
            <a:r>
              <a:rPr lang="es-ES" sz="3200" dirty="0" smtClean="0"/>
              <a:t/>
            </a:r>
            <a:br>
              <a:rPr lang="es-ES" sz="3200" dirty="0" smtClean="0"/>
            </a:br>
            <a:r>
              <a:rPr lang="es-ES" sz="3200" dirty="0" smtClean="0"/>
              <a:t/>
            </a:r>
            <a:br>
              <a:rPr lang="es-ES" sz="3200" dirty="0" smtClean="0"/>
            </a:br>
            <a:endParaRPr lang="ca-ES" b="1" dirty="0"/>
          </a:p>
        </p:txBody>
      </p:sp>
      <p:sp>
        <p:nvSpPr>
          <p:cNvPr id="3" name="2 Rectángulo"/>
          <p:cNvSpPr/>
          <p:nvPr/>
        </p:nvSpPr>
        <p:spPr>
          <a:xfrm>
            <a:off x="467544" y="2636912"/>
            <a:ext cx="820891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4400" b="1" dirty="0" smtClean="0"/>
              <a:t>ACTIVITAT FÍSICA I ARTRITIS 		REUMATOIDE</a:t>
            </a:r>
            <a:endParaRPr lang="ca-ES" sz="4400" b="1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476672"/>
            <a:ext cx="7787208" cy="940966"/>
          </a:xfrm>
        </p:spPr>
        <p:txBody>
          <a:bodyPr/>
          <a:lstStyle/>
          <a:p>
            <a:r>
              <a:rPr lang="es-ES" sz="3200" b="1" dirty="0" smtClean="0"/>
              <a:t>CREENÇA HABITUAL: </a:t>
            </a:r>
            <a:r>
              <a:rPr lang="es-ES" sz="3200" b="1" dirty="0" smtClean="0"/>
              <a:t>EL REPÒS</a:t>
            </a:r>
            <a:endParaRPr lang="ca-ES" sz="3200" b="1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 bwMode="auto">
          <a:xfrm>
            <a:off x="683568" y="1268760"/>
            <a:ext cx="7957392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ca-ES" sz="20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lang="ca-ES" sz="2000" dirty="0" smtClean="0">
              <a:latin typeface="+mj-lt"/>
              <a:cs typeface="+mn-cs"/>
            </a:endParaRP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ca-ES" sz="20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lang="ca-ES" sz="2000" dirty="0" smtClean="0">
              <a:latin typeface="+mj-lt"/>
              <a:cs typeface="+mn-cs"/>
            </a:endParaRPr>
          </a:p>
          <a:p>
            <a:pPr marL="457200" lvl="0" indent="-457200" algn="just">
              <a:spcBef>
                <a:spcPct val="20000"/>
              </a:spcBef>
            </a:pPr>
            <a:r>
              <a:rPr kumimoji="0" lang="ca-E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	</a:t>
            </a:r>
            <a:r>
              <a:rPr lang="ca-ES" sz="2000" dirty="0" smtClean="0">
                <a:latin typeface="+mj-lt"/>
              </a:rPr>
              <a:t> </a:t>
            </a:r>
            <a:endParaRPr lang="ca-ES" sz="2000" dirty="0" smtClean="0">
              <a:latin typeface="+mj-lt"/>
              <a:cs typeface="+mn-cs"/>
            </a:endParaRPr>
          </a:p>
          <a:p>
            <a:pPr marL="457200" lvl="0" indent="-457200" algn="just">
              <a:spcBef>
                <a:spcPct val="20000"/>
              </a:spcBef>
            </a:pPr>
            <a:r>
              <a:rPr lang="ca-ES" sz="2000" noProof="0" dirty="0" smtClean="0">
                <a:latin typeface="+mj-lt"/>
                <a:cs typeface="+mn-cs"/>
              </a:rPr>
              <a:t>	    </a:t>
            </a:r>
          </a:p>
          <a:p>
            <a:pPr marL="457200" lvl="0" indent="-457200" algn="just">
              <a:spcBef>
                <a:spcPct val="20000"/>
              </a:spcBef>
            </a:pPr>
            <a:r>
              <a:rPr lang="ca-ES" sz="2000" dirty="0" smtClean="0">
                <a:latin typeface="+mj-lt"/>
                <a:cs typeface="+mn-cs"/>
              </a:rPr>
              <a:t>	</a:t>
            </a:r>
            <a:endParaRPr lang="ca-ES" sz="2000" noProof="0" dirty="0" smtClean="0">
              <a:latin typeface="+mj-lt"/>
              <a:cs typeface="+mn-cs"/>
            </a:endParaRPr>
          </a:p>
          <a:p>
            <a:pPr marL="457200" lvl="0" indent="-457200" algn="just">
              <a:spcBef>
                <a:spcPct val="20000"/>
              </a:spcBef>
            </a:pPr>
            <a:endParaRPr kumimoji="0" lang="ca-ES" sz="20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ca-E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ca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ca-E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ca-E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ca-E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ca-E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415063" y="5614963"/>
            <a:ext cx="835292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200" dirty="0" smtClean="0">
                <a:latin typeface="+mn-lt"/>
              </a:rPr>
              <a:t>PER </a:t>
            </a:r>
            <a:r>
              <a:rPr lang="es-ES" sz="3200" dirty="0" smtClean="0">
                <a:latin typeface="+mn-lt"/>
              </a:rPr>
              <a:t>EVITAR MAJOR AFECTACIÓ A LES      ARTICULACIONS</a:t>
            </a:r>
          </a:p>
        </p:txBody>
      </p:sp>
      <p:pic>
        <p:nvPicPr>
          <p:cNvPr id="1026" name="Picture 2" descr="http://www.laprensa.com.ar/Multimedios/Imgs/54760_800.jpg?Tmp=2013061420474239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12" y="1628800"/>
            <a:ext cx="4355703" cy="3626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b="1" dirty="0" smtClean="0"/>
              <a:t>CREENÇA DE LA FCEDF: ACTIVITAT</a:t>
            </a:r>
            <a:endParaRPr lang="ca-ES" sz="3200" b="1" dirty="0"/>
          </a:p>
        </p:txBody>
      </p:sp>
      <p:pic>
        <p:nvPicPr>
          <p:cNvPr id="2050" name="Picture 2" descr="http://api.ning.com/files/oto4-hHdKDGw07spGCO8i5uu7orUaOd20MEJY1cgWCBfsvzbC02I33-x-cA0lixWimB3Db-qQvQGlWqhyMQqOcpZlZ7MciBg/1071017518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556792"/>
            <a:ext cx="4464496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415063" y="5614963"/>
            <a:ext cx="835292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200" dirty="0" smtClean="0">
                <a:latin typeface="+mn-lt"/>
              </a:rPr>
              <a:t>UNA PERSONA ESPORTIVAMENT ACTIVA ÉS UNA PERSONA AMB MAJOR GRAU D’INDEPENDÈNCIA</a:t>
            </a:r>
            <a:endParaRPr lang="es-ES" sz="32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796556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 smtClean="0"/>
              <a:t>     </a:t>
            </a:r>
            <a:r>
              <a:rPr lang="es-ES" sz="3200" b="1" dirty="0" smtClean="0"/>
              <a:t>CONSEQÜÈNCIES DE LA INACTIVITAT</a:t>
            </a:r>
            <a:endParaRPr lang="ca-ES" sz="3000" b="1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 bwMode="auto">
          <a:xfrm>
            <a:off x="683568" y="1196752"/>
            <a:ext cx="7957392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ca-ES" sz="20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457200" lvl="0" indent="-457200" algn="just">
              <a:spcBef>
                <a:spcPct val="20000"/>
              </a:spcBef>
            </a:pPr>
            <a:r>
              <a:rPr lang="ca-ES" sz="2000" dirty="0" smtClean="0">
                <a:latin typeface="+mj-lt"/>
              </a:rPr>
              <a:t>	</a:t>
            </a:r>
            <a:r>
              <a:rPr kumimoji="0" lang="ca-E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	</a:t>
            </a:r>
            <a:r>
              <a:rPr lang="ca-ES" sz="2000" dirty="0" smtClean="0">
                <a:latin typeface="+mj-lt"/>
                <a:cs typeface="+mn-cs"/>
              </a:rPr>
              <a:t>	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ca-ES" sz="20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lang="ca-ES" sz="2000" dirty="0" smtClean="0">
              <a:latin typeface="+mj-lt"/>
              <a:cs typeface="+mn-cs"/>
            </a:endParaRPr>
          </a:p>
          <a:p>
            <a:pPr marL="457200" lvl="0" indent="-457200" algn="just">
              <a:spcBef>
                <a:spcPct val="20000"/>
              </a:spcBef>
            </a:pPr>
            <a:r>
              <a:rPr kumimoji="0" lang="ca-E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	</a:t>
            </a:r>
            <a:endParaRPr kumimoji="0" lang="ca-E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ca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ca-E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ca-E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ca-E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ca-E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467544" y="1916832"/>
            <a:ext cx="84969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200" b="1" dirty="0" smtClean="0"/>
              <a:t>FISIQUES</a:t>
            </a:r>
          </a:p>
          <a:p>
            <a:r>
              <a:rPr lang="es-ES" sz="3200" dirty="0" smtClean="0">
                <a:latin typeface="+mn-lt"/>
              </a:rPr>
              <a:t>HIPOTONIA </a:t>
            </a:r>
            <a:r>
              <a:rPr lang="es-ES" sz="3200" dirty="0" smtClean="0">
                <a:latin typeface="+mn-lt"/>
              </a:rPr>
              <a:t>MUSCULAR</a:t>
            </a:r>
          </a:p>
          <a:p>
            <a:r>
              <a:rPr lang="es-ES" sz="3200" dirty="0" smtClean="0">
                <a:latin typeface="+mn-lt"/>
              </a:rPr>
              <a:t>PÈRDUA </a:t>
            </a:r>
            <a:r>
              <a:rPr lang="es-ES" sz="3200" dirty="0" smtClean="0">
                <a:latin typeface="+mn-lt"/>
              </a:rPr>
              <a:t>DEL GRAU ARTICULAR</a:t>
            </a:r>
          </a:p>
          <a:p>
            <a:r>
              <a:rPr lang="es-ES" sz="3200" dirty="0" smtClean="0">
                <a:latin typeface="+mn-lt"/>
              </a:rPr>
              <a:t>AUGMENT </a:t>
            </a:r>
            <a:r>
              <a:rPr lang="es-ES" sz="3200" dirty="0" smtClean="0">
                <a:latin typeface="+mn-lt"/>
              </a:rPr>
              <a:t>DEL </a:t>
            </a:r>
            <a:r>
              <a:rPr lang="es-ES" sz="3200" dirty="0" smtClean="0">
                <a:latin typeface="+mn-lt"/>
              </a:rPr>
              <a:t>DOLOR</a:t>
            </a:r>
          </a:p>
          <a:p>
            <a:endParaRPr lang="es-ES" sz="3200" dirty="0">
              <a:latin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NO FISIQUES</a:t>
            </a:r>
          </a:p>
          <a:p>
            <a:r>
              <a:rPr lang="es-ES" sz="3200" dirty="0" smtClean="0">
                <a:latin typeface="+mn-lt"/>
                <a:cs typeface="Arial" panose="020B0604020202020204" pitchFamily="34" charset="0"/>
              </a:rPr>
              <a:t>ESTAT ANÍMIC</a:t>
            </a:r>
            <a:endParaRPr lang="es-ES" sz="3200" dirty="0" smtClean="0">
              <a:latin typeface="+mn-lt"/>
              <a:cs typeface="Arial" panose="020B0604020202020204" pitchFamily="34" charset="0"/>
            </a:endParaRPr>
          </a:p>
          <a:p>
            <a:r>
              <a:rPr lang="es-ES" sz="3200" dirty="0" smtClean="0">
                <a:latin typeface="+mn-lt"/>
              </a:rPr>
              <a:t>DESMOTIVACIÓ </a:t>
            </a:r>
          </a:p>
          <a:p>
            <a:endParaRPr lang="es-ES" sz="3200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b="1" dirty="0" smtClean="0"/>
              <a:t>BENEFICIS DE L’EXERCICI</a:t>
            </a:r>
            <a:endParaRPr lang="ca-ES" sz="3000" b="1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 bwMode="auto">
          <a:xfrm>
            <a:off x="323528" y="1196752"/>
            <a:ext cx="8317432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ca-E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683568" y="1340768"/>
            <a:ext cx="792088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sz="3200" b="1" dirty="0" smtClean="0">
                <a:latin typeface="+mn-lt"/>
              </a:rPr>
              <a:t> L’ÉSSER HUMÀ ESTÀ DISSENYAT PER MOURE’S</a:t>
            </a:r>
          </a:p>
          <a:p>
            <a:pPr>
              <a:buFont typeface="Arial" pitchFamily="34" charset="0"/>
              <a:buChar char="•"/>
            </a:pPr>
            <a:r>
              <a:rPr lang="es-ES" sz="3200" dirty="0" smtClean="0">
                <a:latin typeface="+mn-lt"/>
              </a:rPr>
              <a:t> MILLOR CIRCULACIÓ = GENERACIÓ I DESAPARICIÓ  DE LES INFLAMACIONS</a:t>
            </a:r>
          </a:p>
          <a:p>
            <a:pPr>
              <a:buFont typeface="Arial" pitchFamily="34" charset="0"/>
              <a:buChar char="•"/>
            </a:pPr>
            <a:r>
              <a:rPr lang="es-ES" sz="3200" dirty="0" smtClean="0">
                <a:latin typeface="+mn-lt"/>
              </a:rPr>
              <a:t> EL MOVIMENT AJUDA A DISMINUIR LA PRESSIÓ DE L’ARTICULACIÓ</a:t>
            </a:r>
          </a:p>
          <a:p>
            <a:pPr>
              <a:buFont typeface="Arial" pitchFamily="34" charset="0"/>
              <a:buChar char="•"/>
            </a:pPr>
            <a:r>
              <a:rPr lang="es-ES" sz="3200" dirty="0" smtClean="0">
                <a:latin typeface="+mn-lt"/>
              </a:rPr>
              <a:t> EL MOVIMENT AJUDA DISMINUIR LES SUBSTÀNCIES QUE GENEREN INFLAMACIÓ</a:t>
            </a:r>
          </a:p>
          <a:p>
            <a:pPr>
              <a:buFont typeface="Arial" pitchFamily="34" charset="0"/>
              <a:buChar char="•"/>
            </a:pPr>
            <a:r>
              <a:rPr lang="es-ES" sz="3200" dirty="0" smtClean="0">
                <a:latin typeface="+mn-lt"/>
              </a:rPr>
              <a:t> MILLORA EL GRAU D’AMPLITUD DE LES ARTICULACIONS.</a:t>
            </a:r>
          </a:p>
          <a:p>
            <a:pPr>
              <a:buFont typeface="Arial" pitchFamily="34" charset="0"/>
              <a:buChar char="•"/>
            </a:pPr>
            <a:r>
              <a:rPr lang="es-ES" sz="3200" dirty="0" smtClean="0">
                <a:latin typeface="+mn-lt"/>
              </a:rPr>
              <a:t> MILLORA L’ESTAT </a:t>
            </a:r>
            <a:r>
              <a:rPr lang="es-ES" sz="3200" dirty="0" smtClean="0">
                <a:latin typeface="+mn-lt"/>
              </a:rPr>
              <a:t>ANÍMIC.</a:t>
            </a:r>
            <a:endParaRPr lang="es-ES" sz="3200" dirty="0" smtClean="0">
              <a:latin typeface="+mn-lt"/>
            </a:endParaRPr>
          </a:p>
          <a:p>
            <a:endParaRPr lang="es-ES" sz="2400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3102</TotalTime>
  <Words>344</Words>
  <Application>Microsoft Office PowerPoint</Application>
  <PresentationFormat>Presentación en pantalla (4:3)</PresentationFormat>
  <Paragraphs>98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Presentación de PowerPoint</vt:lpstr>
      <vt:lpstr>QUI SOM?</vt:lpstr>
      <vt:lpstr>QUÈ FEM?</vt:lpstr>
      <vt:lpstr>ÀMBITS D’ACTUACIÓ</vt:lpstr>
      <vt:lpstr>          </vt:lpstr>
      <vt:lpstr>CREENÇA HABITUAL: EL REPÒS</vt:lpstr>
      <vt:lpstr>CREENÇA DE LA FCEDF: ACTIVITAT</vt:lpstr>
      <vt:lpstr>     CONSEQÜÈNCIES DE LA INACTIVITAT</vt:lpstr>
      <vt:lpstr>BENEFICIS DE L’EXERCICI</vt:lpstr>
      <vt:lpstr>TIPUS D’EXERCICIS</vt:lpstr>
      <vt:lpstr>PER EXEMPLE</vt:lpstr>
      <vt:lpstr>PRESCRIPCIÓ FEDERATIVA</vt:lpstr>
      <vt:lpstr>Moltes gràcies a tots per la vostra atenció!!!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FCEDF Portatil 3</dc:creator>
  <cp:lastModifiedBy>tarragona</cp:lastModifiedBy>
  <cp:revision>473</cp:revision>
  <dcterms:created xsi:type="dcterms:W3CDTF">2012-01-26T11:36:31Z</dcterms:created>
  <dcterms:modified xsi:type="dcterms:W3CDTF">2016-02-26T14:45:19Z</dcterms:modified>
</cp:coreProperties>
</file>